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9" r:id="rId3"/>
    <p:sldId id="260" r:id="rId4"/>
    <p:sldId id="275" r:id="rId5"/>
    <p:sldId id="277" r:id="rId6"/>
    <p:sldId id="278" r:id="rId7"/>
    <p:sldId id="281" r:id="rId8"/>
    <p:sldId id="282" r:id="rId9"/>
    <p:sldId id="283" r:id="rId10"/>
    <p:sldId id="279" r:id="rId11"/>
    <p:sldId id="284" r:id="rId12"/>
    <p:sldId id="285" r:id="rId13"/>
    <p:sldId id="286" r:id="rId14"/>
    <p:sldId id="287" r:id="rId15"/>
    <p:sldId id="316" r:id="rId16"/>
    <p:sldId id="288" r:id="rId17"/>
    <p:sldId id="317" r:id="rId18"/>
    <p:sldId id="289" r:id="rId19"/>
    <p:sldId id="290" r:id="rId20"/>
    <p:sldId id="291" r:id="rId21"/>
    <p:sldId id="292" r:id="rId22"/>
    <p:sldId id="293" r:id="rId23"/>
    <p:sldId id="295" r:id="rId24"/>
    <p:sldId id="294" r:id="rId25"/>
    <p:sldId id="297" r:id="rId26"/>
    <p:sldId id="296" r:id="rId27"/>
    <p:sldId id="298" r:id="rId28"/>
    <p:sldId id="299" r:id="rId29"/>
    <p:sldId id="306" r:id="rId30"/>
    <p:sldId id="307" r:id="rId31"/>
    <p:sldId id="308" r:id="rId32"/>
    <p:sldId id="302" r:id="rId33"/>
    <p:sldId id="318" r:id="rId34"/>
    <p:sldId id="315"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8E"/>
    <a:srgbClr val="000099"/>
    <a:srgbClr val="FF5050"/>
    <a:srgbClr val="00FF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4660"/>
  </p:normalViewPr>
  <p:slideViewPr>
    <p:cSldViewPr snapToGrid="0">
      <p:cViewPr varScale="1">
        <p:scale>
          <a:sx n="70" d="100"/>
          <a:sy n="70" d="100"/>
        </p:scale>
        <p:origin x="1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0E038-F43E-404A-AF51-4D506966D480}" type="datetimeFigureOut">
              <a:rPr lang="fr-BE" smtClean="0"/>
              <a:t>05-09-19</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4BFD8-FF6B-4171-9C06-CE3C4F6113B9}" type="slidenum">
              <a:rPr lang="fr-BE" smtClean="0"/>
              <a:t>‹N°›</a:t>
            </a:fld>
            <a:endParaRPr lang="fr-BE"/>
          </a:p>
        </p:txBody>
      </p:sp>
    </p:spTree>
    <p:extLst>
      <p:ext uri="{BB962C8B-B14F-4D97-AF65-F5344CB8AC3E}">
        <p14:creationId xmlns:p14="http://schemas.microsoft.com/office/powerpoint/2010/main" val="4264020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Ouvrage important à mes yeux : capitalise 18 + 25 &amp; vient occuper un espace qui m’est apparu vide </a:t>
            </a:r>
            <a:r>
              <a:rPr lang="fr-BE" dirty="0" err="1" smtClean="0"/>
              <a:t>ds</a:t>
            </a:r>
            <a:r>
              <a:rPr lang="fr-BE" dirty="0" smtClean="0"/>
              <a:t> littérature</a:t>
            </a:r>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1</a:t>
            </a:fld>
            <a:endParaRPr lang="fr-BE"/>
          </a:p>
        </p:txBody>
      </p:sp>
    </p:spTree>
    <p:extLst>
      <p:ext uri="{BB962C8B-B14F-4D97-AF65-F5344CB8AC3E}">
        <p14:creationId xmlns:p14="http://schemas.microsoft.com/office/powerpoint/2010/main" val="23632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Impossible d’aborder ces questions </a:t>
            </a:r>
            <a:r>
              <a:rPr lang="fr-BE" dirty="0" err="1" smtClean="0"/>
              <a:t>ss</a:t>
            </a:r>
            <a:r>
              <a:rPr lang="fr-BE" dirty="0" smtClean="0"/>
              <a:t> les inscrire dans un contexte/des contextes</a:t>
            </a:r>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14</a:t>
            </a:fld>
            <a:endParaRPr lang="fr-BE"/>
          </a:p>
        </p:txBody>
      </p:sp>
    </p:spTree>
    <p:extLst>
      <p:ext uri="{BB962C8B-B14F-4D97-AF65-F5344CB8AC3E}">
        <p14:creationId xmlns:p14="http://schemas.microsoft.com/office/powerpoint/2010/main" val="235298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Pt de départ </a:t>
            </a:r>
            <a:r>
              <a:rPr lang="fr-BE" smtClean="0"/>
              <a:t>: constat -&gt; </a:t>
            </a:r>
            <a:endParaRPr lang="fr-BE"/>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15</a:t>
            </a:fld>
            <a:endParaRPr lang="fr-BE"/>
          </a:p>
        </p:txBody>
      </p:sp>
    </p:spTree>
    <p:extLst>
      <p:ext uri="{BB962C8B-B14F-4D97-AF65-F5344CB8AC3E}">
        <p14:creationId xmlns:p14="http://schemas.microsoft.com/office/powerpoint/2010/main" val="2184423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Pt de départ : constat -&gt; </a:t>
            </a:r>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16</a:t>
            </a:fld>
            <a:endParaRPr lang="fr-BE"/>
          </a:p>
        </p:txBody>
      </p:sp>
    </p:spTree>
    <p:extLst>
      <p:ext uri="{BB962C8B-B14F-4D97-AF65-F5344CB8AC3E}">
        <p14:creationId xmlns:p14="http://schemas.microsoft.com/office/powerpoint/2010/main" val="3796411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Pt de départ </a:t>
            </a:r>
            <a:r>
              <a:rPr lang="fr-BE" smtClean="0"/>
              <a:t>: constat -&gt; </a:t>
            </a:r>
            <a:endParaRPr lang="fr-BE"/>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17</a:t>
            </a:fld>
            <a:endParaRPr lang="fr-BE"/>
          </a:p>
        </p:txBody>
      </p:sp>
    </p:spTree>
    <p:extLst>
      <p:ext uri="{BB962C8B-B14F-4D97-AF65-F5344CB8AC3E}">
        <p14:creationId xmlns:p14="http://schemas.microsoft.com/office/powerpoint/2010/main" val="2994789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Activités : docs textuels y compris remédier aux difficultés de lecture et d’écriture; docs non textuels, recherche documentaire, patrimoine, jeux de rôles, débats</a:t>
            </a:r>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20</a:t>
            </a:fld>
            <a:endParaRPr lang="fr-BE"/>
          </a:p>
        </p:txBody>
      </p:sp>
    </p:spTree>
    <p:extLst>
      <p:ext uri="{BB962C8B-B14F-4D97-AF65-F5344CB8AC3E}">
        <p14:creationId xmlns:p14="http://schemas.microsoft.com/office/powerpoint/2010/main" val="1328451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Si</a:t>
            </a:r>
            <a:r>
              <a:rPr lang="fr-BE" baseline="0" dirty="0" smtClean="0"/>
              <a:t> apprendre l’histoire = enquêter -&gt; o</a:t>
            </a:r>
            <a:r>
              <a:rPr lang="fr-BE" dirty="0" smtClean="0"/>
              <a:t>uvrir des espaces de recherche signifiant</a:t>
            </a:r>
            <a:r>
              <a:rPr lang="fr-BE" baseline="0" dirty="0" smtClean="0"/>
              <a:t>, complexe mais guidé (enseignant), collectif, qui prennent appui sur des outils (manuels, TIC), soutenu par une problématique et tendu vers un objectif de structuration (AR)</a:t>
            </a:r>
          </a:p>
          <a:p>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29</a:t>
            </a:fld>
            <a:endParaRPr lang="fr-BE"/>
          </a:p>
        </p:txBody>
      </p:sp>
    </p:spTree>
    <p:extLst>
      <p:ext uri="{BB962C8B-B14F-4D97-AF65-F5344CB8AC3E}">
        <p14:creationId xmlns:p14="http://schemas.microsoft.com/office/powerpoint/2010/main" val="934763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C’est possible en classe… et au musée</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30</a:t>
            </a:fld>
            <a:endParaRPr lang="fr-BE"/>
          </a:p>
        </p:txBody>
      </p:sp>
    </p:spTree>
    <p:extLst>
      <p:ext uri="{BB962C8B-B14F-4D97-AF65-F5344CB8AC3E}">
        <p14:creationId xmlns:p14="http://schemas.microsoft.com/office/powerpoint/2010/main" val="3869057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Espace d’enquête et de recherche</a:t>
            </a:r>
            <a:r>
              <a:rPr lang="fr-BE" baseline="0" dirty="0" smtClean="0"/>
              <a:t> peuvent/doivent être aussi individuel -&gt; singulièrement </a:t>
            </a:r>
            <a:r>
              <a:rPr lang="fr-BE" baseline="0" dirty="0" err="1" smtClean="0"/>
              <a:t>ds</a:t>
            </a:r>
            <a:r>
              <a:rPr lang="fr-BE" baseline="0" dirty="0" smtClean="0"/>
              <a:t> l’optique du développement de compétences. Présence de l’</a:t>
            </a:r>
            <a:r>
              <a:rPr lang="fr-BE" baseline="0" dirty="0" err="1" smtClean="0"/>
              <a:t>eneignant</a:t>
            </a:r>
            <a:r>
              <a:rPr lang="fr-BE" baseline="0" dirty="0" smtClean="0"/>
              <a:t> et </a:t>
            </a:r>
            <a:r>
              <a:rPr lang="fr-BE" baseline="0" dirty="0" err="1" smtClean="0"/>
              <a:t>chgt</a:t>
            </a:r>
            <a:r>
              <a:rPr lang="fr-BE" baseline="0" dirty="0" smtClean="0"/>
              <a:t> de posture propice (</a:t>
            </a:r>
            <a:r>
              <a:rPr lang="fr-BE" baseline="0" dirty="0" err="1" smtClean="0"/>
              <a:t>év</a:t>
            </a:r>
            <a:r>
              <a:rPr lang="fr-BE" baseline="0" dirty="0" smtClean="0"/>
              <a:t>. Formative, motivation…)</a:t>
            </a:r>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31</a:t>
            </a:fld>
            <a:endParaRPr lang="fr-BE"/>
          </a:p>
        </p:txBody>
      </p:sp>
    </p:spTree>
    <p:extLst>
      <p:ext uri="{BB962C8B-B14F-4D97-AF65-F5344CB8AC3E}">
        <p14:creationId xmlns:p14="http://schemas.microsoft.com/office/powerpoint/2010/main" val="238728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AR… mais aussi DD et ER : une didactique</a:t>
            </a:r>
            <a:r>
              <a:rPr lang="fr-BE" baseline="0" dirty="0" smtClean="0"/>
              <a:t> pluraliste mais qui donne la majeure à l’AR car </a:t>
            </a:r>
            <a:r>
              <a:rPr lang="fr-BE" baseline="0" dirty="0" err="1" smtClean="0"/>
              <a:t>épistémo</a:t>
            </a:r>
            <a:r>
              <a:rPr lang="fr-BE" baseline="0" dirty="0" smtClean="0"/>
              <a:t> et </a:t>
            </a:r>
            <a:r>
              <a:rPr lang="fr-BE" baseline="0" dirty="0" err="1" smtClean="0"/>
              <a:t>psychopéda</a:t>
            </a:r>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32</a:t>
            </a:fld>
            <a:endParaRPr lang="fr-BE"/>
          </a:p>
        </p:txBody>
      </p:sp>
    </p:spTree>
    <p:extLst>
      <p:ext uri="{BB962C8B-B14F-4D97-AF65-F5344CB8AC3E}">
        <p14:creationId xmlns:p14="http://schemas.microsoft.com/office/powerpoint/2010/main" val="2615853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AR… mais aussi DD et ER : une didactique</a:t>
            </a:r>
            <a:r>
              <a:rPr lang="fr-BE" baseline="0" dirty="0" smtClean="0"/>
              <a:t> pluraliste mais qui donne la majeure à l’AR car </a:t>
            </a:r>
            <a:r>
              <a:rPr lang="fr-BE" baseline="0" dirty="0" err="1" smtClean="0"/>
              <a:t>épistémo</a:t>
            </a:r>
            <a:r>
              <a:rPr lang="fr-BE" baseline="0" dirty="0" smtClean="0"/>
              <a:t> et </a:t>
            </a:r>
            <a:r>
              <a:rPr lang="fr-BE" baseline="0" smtClean="0"/>
              <a:t>psychopéda</a:t>
            </a:r>
            <a:endParaRPr lang="fr-BE"/>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33</a:t>
            </a:fld>
            <a:endParaRPr lang="fr-BE"/>
          </a:p>
        </p:txBody>
      </p:sp>
    </p:spTree>
    <p:extLst>
      <p:ext uri="{BB962C8B-B14F-4D97-AF65-F5344CB8AC3E}">
        <p14:creationId xmlns:p14="http://schemas.microsoft.com/office/powerpoint/2010/main" val="105679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D’entrée de jeu : un vide </a:t>
            </a:r>
            <a:r>
              <a:rPr lang="fr-BE" dirty="0" err="1" smtClean="0"/>
              <a:t>ds</a:t>
            </a:r>
            <a:r>
              <a:rPr lang="fr-BE" dirty="0" smtClean="0"/>
              <a:t> la littérature</a:t>
            </a:r>
            <a:r>
              <a:rPr lang="fr-BE" baseline="0" dirty="0" smtClean="0"/>
              <a:t> en didactique. Leur familiarité ? Plus je la parcoure…</a:t>
            </a:r>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4</a:t>
            </a:fld>
            <a:endParaRPr lang="fr-BE"/>
          </a:p>
        </p:txBody>
      </p:sp>
    </p:spTree>
    <p:extLst>
      <p:ext uri="{BB962C8B-B14F-4D97-AF65-F5344CB8AC3E}">
        <p14:creationId xmlns:p14="http://schemas.microsoft.com/office/powerpoint/2010/main" val="36175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Image fixe ou mobile, patrimoine, analyse de documents, évaluation des compétences,</a:t>
            </a:r>
            <a:r>
              <a:rPr lang="fr-BE" baseline="0" dirty="0" smtClean="0"/>
              <a:t> APC, TIC, chanson, situations-problèmes, jeux de rôle, sources orales… JLJ : film de fiction, </a:t>
            </a:r>
            <a:r>
              <a:rPr lang="fr-BE" baseline="0" dirty="0" err="1" smtClean="0"/>
              <a:t>icono</a:t>
            </a:r>
            <a:r>
              <a:rPr lang="fr-BE" baseline="0" dirty="0" smtClean="0"/>
              <a:t>, évaluation des c, concepts…</a:t>
            </a:r>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5</a:t>
            </a:fld>
            <a:endParaRPr lang="fr-BE"/>
          </a:p>
        </p:txBody>
      </p:sp>
    </p:spTree>
    <p:extLst>
      <p:ext uri="{BB962C8B-B14F-4D97-AF65-F5344CB8AC3E}">
        <p14:creationId xmlns:p14="http://schemas.microsoft.com/office/powerpoint/2010/main" val="251918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M. Gagnon  :habiletés critiques </a:t>
            </a:r>
            <a:r>
              <a:rPr lang="fr-BE" dirty="0" err="1" smtClean="0"/>
              <a:t>ds</a:t>
            </a:r>
            <a:r>
              <a:rPr lang="fr-BE" dirty="0" smtClean="0"/>
              <a:t> des situations d’APP)</a:t>
            </a:r>
          </a:p>
          <a:p>
            <a:r>
              <a:rPr lang="fr-BE" dirty="0" smtClean="0"/>
              <a:t>MC</a:t>
            </a:r>
            <a:r>
              <a:rPr lang="fr-BE" baseline="0" dirty="0" smtClean="0"/>
              <a:t> Larouche : possibilités offertes par l’usage des technologies mobiles au musée</a:t>
            </a:r>
          </a:p>
          <a:p>
            <a:r>
              <a:rPr lang="fr-BE" baseline="0" dirty="0" smtClean="0"/>
              <a:t>S Moisan ou M </a:t>
            </a:r>
            <a:r>
              <a:rPr lang="fr-BE" baseline="0" dirty="0" err="1" smtClean="0"/>
              <a:t>Bouhon</a:t>
            </a:r>
            <a:r>
              <a:rPr lang="fr-BE" baseline="0" dirty="0" smtClean="0"/>
              <a:t> : conceptions des enseignants</a:t>
            </a:r>
          </a:p>
          <a:p>
            <a:r>
              <a:rPr lang="fr-BE" baseline="0" dirty="0" smtClean="0"/>
              <a:t>JLJ : usage de CLH, équité de l’APC, impact de la maîtrise des ressources </a:t>
            </a:r>
            <a:r>
              <a:rPr lang="fr-BE" baseline="0" dirty="0" err="1" smtClean="0"/>
              <a:t>ds</a:t>
            </a:r>
            <a:r>
              <a:rPr lang="fr-BE" baseline="0" dirty="0" smtClean="0"/>
              <a:t> maîtrise des compétences</a:t>
            </a:r>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6</a:t>
            </a:fld>
            <a:endParaRPr lang="fr-BE"/>
          </a:p>
        </p:txBody>
      </p:sp>
    </p:spTree>
    <p:extLst>
      <p:ext uri="{BB962C8B-B14F-4D97-AF65-F5344CB8AC3E}">
        <p14:creationId xmlns:p14="http://schemas.microsoft.com/office/powerpoint/2010/main" val="133836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Trucs et ficelles… Didactique : discipline</a:t>
            </a:r>
            <a:r>
              <a:rPr lang="fr-BE" baseline="0" dirty="0" smtClean="0"/>
              <a:t> jeune -&gt; ambition scientifique… qui l’amène à dénigrer « recherches technologiques »</a:t>
            </a:r>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7</a:t>
            </a:fld>
            <a:endParaRPr lang="fr-BE"/>
          </a:p>
        </p:txBody>
      </p:sp>
    </p:spTree>
    <p:extLst>
      <p:ext uri="{BB962C8B-B14F-4D97-AF65-F5344CB8AC3E}">
        <p14:creationId xmlns:p14="http://schemas.microsoft.com/office/powerpoint/2010/main" val="2157709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Plus</a:t>
            </a:r>
            <a:r>
              <a:rPr lang="fr-BE" baseline="0" dirty="0" smtClean="0"/>
              <a:t> grave… : des travaux qui laissent insatisfaits pour trois raisons au moins…</a:t>
            </a:r>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9</a:t>
            </a:fld>
            <a:endParaRPr lang="fr-BE"/>
          </a:p>
        </p:txBody>
      </p:sp>
    </p:spTree>
    <p:extLst>
      <p:ext uri="{BB962C8B-B14F-4D97-AF65-F5344CB8AC3E}">
        <p14:creationId xmlns:p14="http://schemas.microsoft.com/office/powerpoint/2010/main" val="205704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Exploitation</a:t>
            </a:r>
            <a:r>
              <a:rPr lang="fr-BE" baseline="0" dirty="0" smtClean="0"/>
              <a:t> du musée + compétence + concept + motivation des élèves…</a:t>
            </a:r>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10</a:t>
            </a:fld>
            <a:endParaRPr lang="fr-BE"/>
          </a:p>
        </p:txBody>
      </p:sp>
    </p:spTree>
    <p:extLst>
      <p:ext uri="{BB962C8B-B14F-4D97-AF65-F5344CB8AC3E}">
        <p14:creationId xmlns:p14="http://schemas.microsoft.com/office/powerpoint/2010/main" val="47465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Travaux de type prescriptifs qui laissent pendant</a:t>
            </a:r>
            <a:r>
              <a:rPr lang="fr-BE" baseline="0" dirty="0" smtClean="0"/>
              <a:t>e la question de…</a:t>
            </a:r>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11</a:t>
            </a:fld>
            <a:endParaRPr lang="fr-BE"/>
          </a:p>
        </p:txBody>
      </p:sp>
    </p:spTree>
    <p:extLst>
      <p:ext uri="{BB962C8B-B14F-4D97-AF65-F5344CB8AC3E}">
        <p14:creationId xmlns:p14="http://schemas.microsoft.com/office/powerpoint/2010/main" val="323137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Contrairement</a:t>
            </a:r>
            <a:r>
              <a:rPr lang="fr-BE" baseline="0" dirty="0" smtClean="0"/>
              <a:t> à de </a:t>
            </a:r>
            <a:r>
              <a:rPr lang="fr-BE" baseline="0" dirty="0" err="1" smtClean="0"/>
              <a:t>nbreux</a:t>
            </a:r>
            <a:r>
              <a:rPr lang="fr-BE" baseline="0" dirty="0" smtClean="0"/>
              <a:t> didacticiens, je refus d’esquiver le premier type de travaux : didactique = discipline scientifique mais aussi « discipline d’intervention » -&gt; sa première raison d’être -&gt; // médecine -&gt; premier pôle domine</a:t>
            </a:r>
            <a:endParaRPr lang="fr-BE" dirty="0"/>
          </a:p>
        </p:txBody>
      </p:sp>
      <p:sp>
        <p:nvSpPr>
          <p:cNvPr id="4" name="Espace réservé du numéro de diapositive 3"/>
          <p:cNvSpPr>
            <a:spLocks noGrp="1"/>
          </p:cNvSpPr>
          <p:nvPr>
            <p:ph type="sldNum" sz="quarter" idx="10"/>
          </p:nvPr>
        </p:nvSpPr>
        <p:spPr/>
        <p:txBody>
          <a:bodyPr/>
          <a:lstStyle/>
          <a:p>
            <a:fld id="{C424BFD8-FF6B-4171-9C06-CE3C4F6113B9}" type="slidenum">
              <a:rPr lang="fr-BE" smtClean="0"/>
              <a:t>13</a:t>
            </a:fld>
            <a:endParaRPr lang="fr-BE"/>
          </a:p>
        </p:txBody>
      </p:sp>
    </p:spTree>
    <p:extLst>
      <p:ext uri="{BB962C8B-B14F-4D97-AF65-F5344CB8AC3E}">
        <p14:creationId xmlns:p14="http://schemas.microsoft.com/office/powerpoint/2010/main" val="175578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09DCBC67-887D-4D79-B7A0-A9C268DFB4E1}" type="datetimeFigureOut">
              <a:rPr lang="fr-BE" smtClean="0"/>
              <a:pPr/>
              <a:t>05-09-19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17AF15C-3DF8-4F73-A0E9-660E10024443}" type="slidenum">
              <a:rPr lang="fr-BE" smtClean="0"/>
              <a:pPr/>
              <a:t>‹N°›</a:t>
            </a:fld>
            <a:endParaRPr lang="fr-BE"/>
          </a:p>
        </p:txBody>
      </p:sp>
    </p:spTree>
    <p:extLst>
      <p:ext uri="{BB962C8B-B14F-4D97-AF65-F5344CB8AC3E}">
        <p14:creationId xmlns:p14="http://schemas.microsoft.com/office/powerpoint/2010/main" val="3234916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9DCBC67-887D-4D79-B7A0-A9C268DFB4E1}" type="datetimeFigureOut">
              <a:rPr lang="fr-BE" smtClean="0"/>
              <a:pPr/>
              <a:t>05-09-19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17AF15C-3DF8-4F73-A0E9-660E10024443}" type="slidenum">
              <a:rPr lang="fr-BE" smtClean="0"/>
              <a:pPr/>
              <a:t>‹N°›</a:t>
            </a:fld>
            <a:endParaRPr lang="fr-BE"/>
          </a:p>
        </p:txBody>
      </p:sp>
    </p:spTree>
    <p:extLst>
      <p:ext uri="{BB962C8B-B14F-4D97-AF65-F5344CB8AC3E}">
        <p14:creationId xmlns:p14="http://schemas.microsoft.com/office/powerpoint/2010/main" val="407932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9DCBC67-887D-4D79-B7A0-A9C268DFB4E1}" type="datetimeFigureOut">
              <a:rPr lang="fr-BE" smtClean="0"/>
              <a:pPr/>
              <a:t>05-09-19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17AF15C-3DF8-4F73-A0E9-660E10024443}" type="slidenum">
              <a:rPr lang="fr-BE" smtClean="0"/>
              <a:pPr/>
              <a:t>‹N°›</a:t>
            </a:fld>
            <a:endParaRPr lang="fr-BE"/>
          </a:p>
        </p:txBody>
      </p:sp>
    </p:spTree>
    <p:extLst>
      <p:ext uri="{BB962C8B-B14F-4D97-AF65-F5344CB8AC3E}">
        <p14:creationId xmlns:p14="http://schemas.microsoft.com/office/powerpoint/2010/main" val="41692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9DCBC67-887D-4D79-B7A0-A9C268DFB4E1}" type="datetimeFigureOut">
              <a:rPr lang="fr-BE" smtClean="0"/>
              <a:pPr/>
              <a:t>05-09-19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17AF15C-3DF8-4F73-A0E9-660E10024443}" type="slidenum">
              <a:rPr lang="fr-BE" smtClean="0"/>
              <a:pPr/>
              <a:t>‹N°›</a:t>
            </a:fld>
            <a:endParaRPr lang="fr-BE"/>
          </a:p>
        </p:txBody>
      </p:sp>
    </p:spTree>
    <p:extLst>
      <p:ext uri="{BB962C8B-B14F-4D97-AF65-F5344CB8AC3E}">
        <p14:creationId xmlns:p14="http://schemas.microsoft.com/office/powerpoint/2010/main" val="165943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9DCBC67-887D-4D79-B7A0-A9C268DFB4E1}" type="datetimeFigureOut">
              <a:rPr lang="fr-BE" smtClean="0"/>
              <a:pPr/>
              <a:t>05-09-19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17AF15C-3DF8-4F73-A0E9-660E10024443}" type="slidenum">
              <a:rPr lang="fr-BE" smtClean="0"/>
              <a:pPr/>
              <a:t>‹N°›</a:t>
            </a:fld>
            <a:endParaRPr lang="fr-BE"/>
          </a:p>
        </p:txBody>
      </p:sp>
    </p:spTree>
    <p:extLst>
      <p:ext uri="{BB962C8B-B14F-4D97-AF65-F5344CB8AC3E}">
        <p14:creationId xmlns:p14="http://schemas.microsoft.com/office/powerpoint/2010/main" val="361138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09DCBC67-887D-4D79-B7A0-A9C268DFB4E1}" type="datetimeFigureOut">
              <a:rPr lang="fr-BE" smtClean="0"/>
              <a:pPr/>
              <a:t>05-09-19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E17AF15C-3DF8-4F73-A0E9-660E10024443}" type="slidenum">
              <a:rPr lang="fr-BE" smtClean="0"/>
              <a:pPr/>
              <a:t>‹N°›</a:t>
            </a:fld>
            <a:endParaRPr lang="fr-BE"/>
          </a:p>
        </p:txBody>
      </p:sp>
    </p:spTree>
    <p:extLst>
      <p:ext uri="{BB962C8B-B14F-4D97-AF65-F5344CB8AC3E}">
        <p14:creationId xmlns:p14="http://schemas.microsoft.com/office/powerpoint/2010/main" val="122798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09DCBC67-887D-4D79-B7A0-A9C268DFB4E1}" type="datetimeFigureOut">
              <a:rPr lang="fr-BE" smtClean="0"/>
              <a:pPr/>
              <a:t>05-09-19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E17AF15C-3DF8-4F73-A0E9-660E10024443}" type="slidenum">
              <a:rPr lang="fr-BE" smtClean="0"/>
              <a:pPr/>
              <a:t>‹N°›</a:t>
            </a:fld>
            <a:endParaRPr lang="fr-BE"/>
          </a:p>
        </p:txBody>
      </p:sp>
    </p:spTree>
    <p:extLst>
      <p:ext uri="{BB962C8B-B14F-4D97-AF65-F5344CB8AC3E}">
        <p14:creationId xmlns:p14="http://schemas.microsoft.com/office/powerpoint/2010/main" val="371138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09DCBC67-887D-4D79-B7A0-A9C268DFB4E1}" type="datetimeFigureOut">
              <a:rPr lang="fr-BE" smtClean="0"/>
              <a:pPr/>
              <a:t>05-09-19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E17AF15C-3DF8-4F73-A0E9-660E10024443}" type="slidenum">
              <a:rPr lang="fr-BE" smtClean="0"/>
              <a:pPr/>
              <a:t>‹N°›</a:t>
            </a:fld>
            <a:endParaRPr lang="fr-BE"/>
          </a:p>
        </p:txBody>
      </p:sp>
    </p:spTree>
    <p:extLst>
      <p:ext uri="{BB962C8B-B14F-4D97-AF65-F5344CB8AC3E}">
        <p14:creationId xmlns:p14="http://schemas.microsoft.com/office/powerpoint/2010/main" val="368096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DCBC67-887D-4D79-B7A0-A9C268DFB4E1}" type="datetimeFigureOut">
              <a:rPr lang="fr-BE" smtClean="0"/>
              <a:pPr/>
              <a:t>05-09-19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E17AF15C-3DF8-4F73-A0E9-660E10024443}" type="slidenum">
              <a:rPr lang="fr-BE" smtClean="0"/>
              <a:pPr/>
              <a:t>‹N°›</a:t>
            </a:fld>
            <a:endParaRPr lang="fr-BE"/>
          </a:p>
        </p:txBody>
      </p:sp>
    </p:spTree>
    <p:extLst>
      <p:ext uri="{BB962C8B-B14F-4D97-AF65-F5344CB8AC3E}">
        <p14:creationId xmlns:p14="http://schemas.microsoft.com/office/powerpoint/2010/main" val="120862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9DCBC67-887D-4D79-B7A0-A9C268DFB4E1}" type="datetimeFigureOut">
              <a:rPr lang="fr-BE" smtClean="0"/>
              <a:pPr/>
              <a:t>05-09-19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E17AF15C-3DF8-4F73-A0E9-660E10024443}" type="slidenum">
              <a:rPr lang="fr-BE" smtClean="0"/>
              <a:pPr/>
              <a:t>‹N°›</a:t>
            </a:fld>
            <a:endParaRPr lang="fr-BE"/>
          </a:p>
        </p:txBody>
      </p:sp>
    </p:spTree>
    <p:extLst>
      <p:ext uri="{BB962C8B-B14F-4D97-AF65-F5344CB8AC3E}">
        <p14:creationId xmlns:p14="http://schemas.microsoft.com/office/powerpoint/2010/main" val="55563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9DCBC67-887D-4D79-B7A0-A9C268DFB4E1}" type="datetimeFigureOut">
              <a:rPr lang="fr-BE" smtClean="0"/>
              <a:pPr/>
              <a:t>05-09-19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E17AF15C-3DF8-4F73-A0E9-660E10024443}" type="slidenum">
              <a:rPr lang="fr-BE" smtClean="0"/>
              <a:pPr/>
              <a:t>‹N°›</a:t>
            </a:fld>
            <a:endParaRPr lang="fr-BE"/>
          </a:p>
        </p:txBody>
      </p:sp>
    </p:spTree>
    <p:extLst>
      <p:ext uri="{BB962C8B-B14F-4D97-AF65-F5344CB8AC3E}">
        <p14:creationId xmlns:p14="http://schemas.microsoft.com/office/powerpoint/2010/main" val="196083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CBC67-887D-4D79-B7A0-A9C268DFB4E1}" type="datetimeFigureOut">
              <a:rPr lang="fr-BE" smtClean="0"/>
              <a:pPr/>
              <a:t>05-09-19</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AF15C-3DF8-4F73-A0E9-660E10024443}" type="slidenum">
              <a:rPr lang="fr-BE" smtClean="0"/>
              <a:pPr/>
              <a:t>‹N°›</a:t>
            </a:fld>
            <a:endParaRPr lang="fr-BE"/>
          </a:p>
        </p:txBody>
      </p:sp>
    </p:spTree>
    <p:extLst>
      <p:ext uri="{BB962C8B-B14F-4D97-AF65-F5344CB8AC3E}">
        <p14:creationId xmlns:p14="http://schemas.microsoft.com/office/powerpoint/2010/main" val="3563708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hyperlink" Target="mailto:jljadoulle@ulg.ac.be"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328311" y="1199078"/>
            <a:ext cx="8692722" cy="141059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lgn="r">
              <a:defRPr/>
            </a:pPr>
            <a:r>
              <a:rPr lang="en-US" altLang="fr-FR" sz="4000" dirty="0" smtClean="0">
                <a:solidFill>
                  <a:srgbClr val="007B8E"/>
                </a:solidFill>
                <a:effectLst>
                  <a:outerShdw blurRad="38100" dist="38100" dir="2700000" algn="tl">
                    <a:srgbClr val="C0C0C0"/>
                  </a:outerShdw>
                </a:effectLst>
              </a:rPr>
              <a:t>Faire </a:t>
            </a:r>
            <a:r>
              <a:rPr lang="en-US" altLang="fr-FR" sz="4000" dirty="0" err="1" smtClean="0">
                <a:solidFill>
                  <a:srgbClr val="007B8E"/>
                </a:solidFill>
                <a:effectLst>
                  <a:outerShdw blurRad="38100" dist="38100" dir="2700000" algn="tl">
                    <a:srgbClr val="C0C0C0"/>
                  </a:outerShdw>
                </a:effectLst>
              </a:rPr>
              <a:t>apprendre</a:t>
            </a:r>
            <a:r>
              <a:rPr lang="en-US" altLang="fr-FR" sz="4000" dirty="0" smtClean="0">
                <a:solidFill>
                  <a:srgbClr val="007B8E"/>
                </a:solidFill>
                <a:effectLst>
                  <a:outerShdw blurRad="38100" dist="38100" dir="2700000" algn="tl">
                    <a:srgbClr val="C0C0C0"/>
                  </a:outerShdw>
                </a:effectLst>
              </a:rPr>
              <a:t> </a:t>
            </a:r>
            <a:r>
              <a:rPr lang="en-US" altLang="fr-FR" sz="4000" dirty="0" err="1" smtClean="0">
                <a:solidFill>
                  <a:srgbClr val="007B8E"/>
                </a:solidFill>
                <a:effectLst>
                  <a:outerShdw blurRad="38100" dist="38100" dir="2700000" algn="tl">
                    <a:srgbClr val="C0C0C0"/>
                  </a:outerShdw>
                </a:effectLst>
              </a:rPr>
              <a:t>l’histoire</a:t>
            </a:r>
            <a:r>
              <a:rPr lang="en-US" altLang="fr-FR" dirty="0">
                <a:solidFill>
                  <a:srgbClr val="007B8E"/>
                </a:solidFill>
                <a:effectLst>
                  <a:outerShdw blurRad="38100" dist="38100" dir="2700000" algn="tl">
                    <a:srgbClr val="C0C0C0"/>
                  </a:outerShdw>
                </a:effectLst>
              </a:rPr>
              <a:t/>
            </a:r>
            <a:br>
              <a:rPr lang="en-US" altLang="fr-FR" dirty="0">
                <a:solidFill>
                  <a:srgbClr val="007B8E"/>
                </a:solidFill>
                <a:effectLst>
                  <a:outerShdw blurRad="38100" dist="38100" dir="2700000" algn="tl">
                    <a:srgbClr val="C0C0C0"/>
                  </a:outerShdw>
                </a:effectLst>
              </a:rPr>
            </a:br>
            <a:endParaRPr lang="en-US" altLang="fr-FR" dirty="0" smtClean="0">
              <a:solidFill>
                <a:srgbClr val="007B8E"/>
              </a:solidFill>
              <a:effectLst>
                <a:outerShdw blurRad="38100" dist="38100" dir="2700000" algn="tl">
                  <a:srgbClr val="C0C0C0"/>
                </a:outerShdw>
              </a:effectLst>
            </a:endParaRPr>
          </a:p>
          <a:p>
            <a:pPr algn="r">
              <a:defRPr/>
            </a:pPr>
            <a:r>
              <a:rPr lang="en-US" altLang="fr-FR" dirty="0" err="1" smtClean="0">
                <a:solidFill>
                  <a:srgbClr val="007B8E"/>
                </a:solidFill>
                <a:effectLst>
                  <a:outerShdw blurRad="38100" dist="38100" dir="2700000" algn="tl">
                    <a:srgbClr val="C0C0C0"/>
                  </a:outerShdw>
                </a:effectLst>
              </a:rPr>
              <a:t>Pratiques</a:t>
            </a:r>
            <a:r>
              <a:rPr lang="en-US" altLang="fr-FR" dirty="0" smtClean="0">
                <a:solidFill>
                  <a:srgbClr val="007B8E"/>
                </a:solidFill>
                <a:effectLst>
                  <a:outerShdw blurRad="38100" dist="38100" dir="2700000" algn="tl">
                    <a:srgbClr val="C0C0C0"/>
                  </a:outerShdw>
                </a:effectLst>
              </a:rPr>
              <a:t> et </a:t>
            </a:r>
            <a:r>
              <a:rPr lang="en-US" altLang="fr-FR" dirty="0" err="1" smtClean="0">
                <a:solidFill>
                  <a:srgbClr val="007B8E"/>
                </a:solidFill>
                <a:effectLst>
                  <a:outerShdw blurRad="38100" dist="38100" dir="2700000" algn="tl">
                    <a:srgbClr val="C0C0C0"/>
                  </a:outerShdw>
                </a:effectLst>
              </a:rPr>
              <a:t>fondements</a:t>
            </a:r>
            <a:r>
              <a:rPr lang="en-US" altLang="fr-FR" dirty="0">
                <a:solidFill>
                  <a:srgbClr val="007B8E"/>
                </a:solidFill>
                <a:effectLst>
                  <a:outerShdw blurRad="38100" dist="38100" dir="2700000" algn="tl">
                    <a:srgbClr val="C0C0C0"/>
                  </a:outerShdw>
                </a:effectLst>
              </a:rPr>
              <a:t/>
            </a:r>
            <a:br>
              <a:rPr lang="en-US" altLang="fr-FR" dirty="0">
                <a:solidFill>
                  <a:srgbClr val="007B8E"/>
                </a:solidFill>
                <a:effectLst>
                  <a:outerShdw blurRad="38100" dist="38100" dir="2700000" algn="tl">
                    <a:srgbClr val="C0C0C0"/>
                  </a:outerShdw>
                </a:effectLst>
              </a:rPr>
            </a:br>
            <a:r>
              <a:rPr lang="en-US" altLang="fr-FR" dirty="0" err="1" smtClean="0">
                <a:solidFill>
                  <a:srgbClr val="007B8E"/>
                </a:solidFill>
                <a:effectLst>
                  <a:outerShdw blurRad="38100" dist="38100" dir="2700000" algn="tl">
                    <a:srgbClr val="C0C0C0"/>
                  </a:outerShdw>
                </a:effectLst>
              </a:rPr>
              <a:t>d’une</a:t>
            </a:r>
            <a:r>
              <a:rPr lang="en-US" altLang="fr-FR" dirty="0" smtClean="0">
                <a:solidFill>
                  <a:srgbClr val="007B8E"/>
                </a:solidFill>
                <a:effectLst>
                  <a:outerShdw blurRad="38100" dist="38100" dir="2700000" algn="tl">
                    <a:srgbClr val="C0C0C0"/>
                  </a:outerShdw>
                </a:effectLst>
              </a:rPr>
              <a:t> “</a:t>
            </a:r>
            <a:r>
              <a:rPr lang="en-US" altLang="fr-FR" dirty="0" err="1" smtClean="0">
                <a:solidFill>
                  <a:srgbClr val="007B8E"/>
                </a:solidFill>
                <a:effectLst>
                  <a:outerShdw blurRad="38100" dist="38100" dir="2700000" algn="tl">
                    <a:srgbClr val="C0C0C0"/>
                  </a:outerShdw>
                </a:effectLst>
              </a:rPr>
              <a:t>didactique</a:t>
            </a:r>
            <a:r>
              <a:rPr lang="en-US" altLang="fr-FR" dirty="0" smtClean="0">
                <a:solidFill>
                  <a:srgbClr val="007B8E"/>
                </a:solidFill>
                <a:effectLst>
                  <a:outerShdw blurRad="38100" dist="38100" dir="2700000" algn="tl">
                    <a:srgbClr val="C0C0C0"/>
                  </a:outerShdw>
                </a:effectLst>
              </a:rPr>
              <a:t> de </a:t>
            </a:r>
            <a:r>
              <a:rPr lang="en-US" altLang="fr-FR" dirty="0" err="1" smtClean="0">
                <a:solidFill>
                  <a:srgbClr val="007B8E"/>
                </a:solidFill>
                <a:effectLst>
                  <a:outerShdw blurRad="38100" dist="38100" dir="2700000" algn="tl">
                    <a:srgbClr val="C0C0C0"/>
                  </a:outerShdw>
                </a:effectLst>
              </a:rPr>
              <a:t>l’enquête</a:t>
            </a:r>
            <a:r>
              <a:rPr lang="en-US" altLang="fr-FR" dirty="0" smtClean="0">
                <a:solidFill>
                  <a:srgbClr val="007B8E"/>
                </a:solidFill>
                <a:effectLst>
                  <a:outerShdw blurRad="38100" dist="38100" dir="2700000" algn="tl">
                    <a:srgbClr val="C0C0C0"/>
                  </a:outerShdw>
                </a:effectLst>
              </a:rPr>
              <a:t>”</a:t>
            </a:r>
            <a:br>
              <a:rPr lang="en-US" altLang="fr-FR" dirty="0" smtClean="0">
                <a:solidFill>
                  <a:srgbClr val="007B8E"/>
                </a:solidFill>
                <a:effectLst>
                  <a:outerShdw blurRad="38100" dist="38100" dir="2700000" algn="tl">
                    <a:srgbClr val="C0C0C0"/>
                  </a:outerShdw>
                </a:effectLst>
              </a:rPr>
            </a:br>
            <a:r>
              <a:rPr lang="en-US" altLang="fr-FR" dirty="0" smtClean="0">
                <a:solidFill>
                  <a:srgbClr val="007B8E"/>
                </a:solidFill>
                <a:effectLst>
                  <a:outerShdw blurRad="38100" dist="38100" dir="2700000" algn="tl">
                    <a:srgbClr val="C0C0C0"/>
                  </a:outerShdw>
                </a:effectLst>
              </a:rPr>
              <a:t>en </a:t>
            </a:r>
            <a:r>
              <a:rPr lang="en-US" altLang="fr-FR" dirty="0" err="1" smtClean="0">
                <a:solidFill>
                  <a:srgbClr val="007B8E"/>
                </a:solidFill>
                <a:effectLst>
                  <a:outerShdw blurRad="38100" dist="38100" dir="2700000" algn="tl">
                    <a:srgbClr val="C0C0C0"/>
                  </a:outerShdw>
                </a:effectLst>
              </a:rPr>
              <a:t>classe</a:t>
            </a:r>
            <a:r>
              <a:rPr lang="en-US" altLang="fr-FR" dirty="0" smtClean="0">
                <a:solidFill>
                  <a:srgbClr val="007B8E"/>
                </a:solidFill>
                <a:effectLst>
                  <a:outerShdw blurRad="38100" dist="38100" dir="2700000" algn="tl">
                    <a:srgbClr val="C0C0C0"/>
                  </a:outerShdw>
                </a:effectLst>
              </a:rPr>
              <a:t> du </a:t>
            </a:r>
            <a:r>
              <a:rPr lang="en-US" altLang="fr-FR" dirty="0" err="1" smtClean="0">
                <a:solidFill>
                  <a:srgbClr val="007B8E"/>
                </a:solidFill>
                <a:effectLst>
                  <a:outerShdw blurRad="38100" dist="38100" dir="2700000" algn="tl">
                    <a:srgbClr val="C0C0C0"/>
                  </a:outerShdw>
                </a:effectLst>
              </a:rPr>
              <a:t>secondaire</a:t>
            </a:r>
            <a:endParaRPr lang="en-US" altLang="fr-FR" dirty="0" smtClean="0">
              <a:solidFill>
                <a:srgbClr val="007B8E"/>
              </a:solidFill>
              <a:effectLst>
                <a:outerShdw blurRad="38100" dist="38100" dir="2700000" algn="tl">
                  <a:srgbClr val="C0C0C0"/>
                </a:outerShdw>
              </a:effectLst>
            </a:endParaRPr>
          </a:p>
          <a:p>
            <a:pPr algn="r">
              <a:defRPr/>
            </a:pPr>
            <a:endParaRPr lang="en-US" altLang="fr-FR" sz="3200" dirty="0">
              <a:solidFill>
                <a:srgbClr val="007B8E"/>
              </a:solidFill>
              <a:effectLst>
                <a:outerShdw blurRad="38100" dist="38100" dir="2700000" algn="tl">
                  <a:srgbClr val="C0C0C0"/>
                </a:outerShdw>
              </a:effectLst>
            </a:endParaRPr>
          </a:p>
          <a:p>
            <a:pPr algn="r">
              <a:defRPr/>
            </a:pPr>
            <a:r>
              <a:rPr lang="en-US" altLang="fr-FR" sz="2400" dirty="0" smtClean="0">
                <a:solidFill>
                  <a:schemeClr val="tx1"/>
                </a:solidFill>
                <a:effectLst>
                  <a:outerShdw blurRad="38100" dist="38100" dir="2700000" algn="tl">
                    <a:srgbClr val="C0C0C0"/>
                  </a:outerShdw>
                </a:effectLst>
              </a:rPr>
              <a:t>Jean-Louis Jadoulle</a:t>
            </a:r>
            <a:br>
              <a:rPr lang="en-US" altLang="fr-FR" sz="2400" dirty="0" smtClean="0">
                <a:solidFill>
                  <a:schemeClr val="tx1"/>
                </a:solidFill>
                <a:effectLst>
                  <a:outerShdw blurRad="38100" dist="38100" dir="2700000" algn="tl">
                    <a:srgbClr val="C0C0C0"/>
                  </a:outerShdw>
                </a:effectLst>
              </a:rPr>
            </a:br>
            <a:r>
              <a:rPr lang="en-US" altLang="fr-FR" sz="2400" dirty="0" err="1">
                <a:solidFill>
                  <a:schemeClr val="tx1"/>
                </a:solidFill>
                <a:effectLst>
                  <a:outerShdw blurRad="38100" dist="38100" dir="2700000" algn="tl">
                    <a:srgbClr val="C0C0C0"/>
                  </a:outerShdw>
                </a:effectLst>
              </a:rPr>
              <a:t>P</a:t>
            </a:r>
            <a:r>
              <a:rPr lang="en-US" altLang="fr-FR" sz="2400" dirty="0" err="1" smtClean="0">
                <a:solidFill>
                  <a:schemeClr val="tx1"/>
                </a:solidFill>
                <a:effectLst>
                  <a:outerShdw blurRad="38100" dist="38100" dir="2700000" algn="tl">
                    <a:srgbClr val="C0C0C0"/>
                  </a:outerShdw>
                </a:effectLst>
              </a:rPr>
              <a:t>rofesseur</a:t>
            </a:r>
            <a:r>
              <a:rPr lang="en-US" altLang="fr-FR" sz="2400" dirty="0" smtClean="0">
                <a:solidFill>
                  <a:schemeClr val="tx1"/>
                </a:solidFill>
                <a:effectLst>
                  <a:outerShdw blurRad="38100" dist="38100" dir="2700000" algn="tl">
                    <a:srgbClr val="C0C0C0"/>
                  </a:outerShdw>
                </a:effectLst>
              </a:rPr>
              <a:t> à </a:t>
            </a:r>
            <a:r>
              <a:rPr lang="en-US" altLang="fr-FR" sz="2400" dirty="0" err="1" smtClean="0">
                <a:solidFill>
                  <a:schemeClr val="tx1"/>
                </a:solidFill>
                <a:effectLst>
                  <a:outerShdw blurRad="38100" dist="38100" dir="2700000" algn="tl">
                    <a:srgbClr val="C0C0C0"/>
                  </a:outerShdw>
                </a:effectLst>
              </a:rPr>
              <a:t>l’Université</a:t>
            </a:r>
            <a:r>
              <a:rPr lang="en-US" altLang="fr-FR" sz="2400" dirty="0" smtClean="0">
                <a:solidFill>
                  <a:schemeClr val="tx1"/>
                </a:solidFill>
                <a:effectLst>
                  <a:outerShdw blurRad="38100" dist="38100" dir="2700000" algn="tl">
                    <a:srgbClr val="C0C0C0"/>
                  </a:outerShdw>
                </a:effectLst>
              </a:rPr>
              <a:t> de Liège</a:t>
            </a:r>
            <a:endParaRPr lang="en-US" altLang="fr-FR" sz="2400" dirty="0">
              <a:solidFill>
                <a:schemeClr val="tx1"/>
              </a:solidFill>
            </a:endParaRPr>
          </a:p>
        </p:txBody>
      </p:sp>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62" y="308514"/>
            <a:ext cx="3966538" cy="59477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679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1. </a:t>
            </a:r>
            <a:r>
              <a:rPr lang="en-US" altLang="fr-FR" sz="3200" dirty="0" err="1" smtClean="0">
                <a:solidFill>
                  <a:srgbClr val="007B8E"/>
                </a:solidFill>
                <a:effectLst>
                  <a:outerShdw blurRad="38100" dist="38100" dir="2700000" algn="tl">
                    <a:srgbClr val="C0C0C0"/>
                  </a:outerShdw>
                </a:effectLst>
              </a:rPr>
              <a:t>Pourquoi</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cet</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ouvrage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2" name="ZoneTexte 1"/>
          <p:cNvSpPr txBox="1"/>
          <p:nvPr/>
        </p:nvSpPr>
        <p:spPr>
          <a:xfrm>
            <a:off x="2096814" y="2380593"/>
            <a:ext cx="8671034" cy="1077218"/>
          </a:xfrm>
          <a:prstGeom prst="rect">
            <a:avLst/>
          </a:prstGeom>
          <a:noFill/>
        </p:spPr>
        <p:txBody>
          <a:bodyPr wrap="square" rtlCol="0">
            <a:spAutoFit/>
          </a:bodyPr>
          <a:lstStyle/>
          <a:p>
            <a:r>
              <a:rPr lang="fr-BE" sz="3200" dirty="0" smtClean="0"/>
              <a:t>La littérature en didactique de l’histoire : une littérature schizophrénique… </a:t>
            </a:r>
            <a:endParaRPr lang="fr-BE" sz="3200" dirty="0"/>
          </a:p>
        </p:txBody>
      </p:sp>
      <p:sp>
        <p:nvSpPr>
          <p:cNvPr id="3" name="Flèche gauche 2"/>
          <p:cNvSpPr/>
          <p:nvPr/>
        </p:nvSpPr>
        <p:spPr>
          <a:xfrm rot="19471636">
            <a:off x="3090042" y="3531477"/>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475416" y="4329690"/>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7131269" y="4661255"/>
            <a:ext cx="5060731" cy="1815882"/>
          </a:xfrm>
          <a:prstGeom prst="rect">
            <a:avLst/>
          </a:prstGeom>
          <a:noFill/>
        </p:spPr>
        <p:txBody>
          <a:bodyPr wrap="square" rtlCol="0">
            <a:spAutoFit/>
          </a:bodyPr>
          <a:lstStyle/>
          <a:p>
            <a:r>
              <a:rPr lang="fr-BE" sz="2800" dirty="0" smtClean="0"/>
              <a:t>Des travaux</a:t>
            </a:r>
            <a:br>
              <a:rPr lang="fr-BE" sz="2800" dirty="0" smtClean="0"/>
            </a:br>
            <a:r>
              <a:rPr lang="fr-BE" sz="2800" dirty="0" smtClean="0"/>
              <a:t>très théoriques</a:t>
            </a:r>
          </a:p>
          <a:p>
            <a:r>
              <a:rPr lang="fr-BE" sz="2800" dirty="0"/>
              <a:t>s</a:t>
            </a:r>
            <a:r>
              <a:rPr lang="fr-BE" sz="2800" dirty="0" smtClean="0"/>
              <a:t>ur des questions</a:t>
            </a:r>
            <a:br>
              <a:rPr lang="fr-BE" sz="2800" dirty="0" smtClean="0"/>
            </a:br>
            <a:r>
              <a:rPr lang="fr-BE" sz="2800" dirty="0" smtClean="0"/>
              <a:t>spécifiques</a:t>
            </a:r>
            <a:endParaRPr lang="fr-BE" sz="2800" dirty="0"/>
          </a:p>
        </p:txBody>
      </p:sp>
      <p:sp>
        <p:nvSpPr>
          <p:cNvPr id="13" name="Ellipse 12"/>
          <p:cNvSpPr/>
          <p:nvPr/>
        </p:nvSpPr>
        <p:spPr>
          <a:xfrm>
            <a:off x="909501" y="4306765"/>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1537650" y="4716253"/>
            <a:ext cx="2648607" cy="1815882"/>
          </a:xfrm>
          <a:prstGeom prst="rect">
            <a:avLst/>
          </a:prstGeom>
          <a:noFill/>
        </p:spPr>
        <p:txBody>
          <a:bodyPr wrap="square" rtlCol="0">
            <a:spAutoFit/>
          </a:bodyPr>
          <a:lstStyle/>
          <a:p>
            <a:r>
              <a:rPr lang="fr-BE" sz="2800" dirty="0" smtClean="0"/>
              <a:t>Des ouvrages sur</a:t>
            </a:r>
            <a:br>
              <a:rPr lang="fr-BE" sz="2800" dirty="0" smtClean="0"/>
            </a:br>
            <a:r>
              <a:rPr lang="fr-BE" sz="2800" dirty="0" smtClean="0"/>
              <a:t>des questions pratiques…</a:t>
            </a:r>
          </a:p>
          <a:p>
            <a:endParaRPr lang="fr-BE" sz="2800" dirty="0"/>
          </a:p>
        </p:txBody>
      </p:sp>
      <p:sp>
        <p:nvSpPr>
          <p:cNvPr id="8" name="ZoneTexte 7"/>
          <p:cNvSpPr txBox="1"/>
          <p:nvPr/>
        </p:nvSpPr>
        <p:spPr>
          <a:xfrm>
            <a:off x="202993" y="3731368"/>
            <a:ext cx="4255107" cy="984885"/>
          </a:xfrm>
          <a:prstGeom prst="rect">
            <a:avLst/>
          </a:prstGeom>
          <a:noFill/>
        </p:spPr>
        <p:txBody>
          <a:bodyPr wrap="square" rtlCol="0">
            <a:spAutoFit/>
          </a:bodyPr>
          <a:lstStyle/>
          <a:p>
            <a:r>
              <a:rPr lang="fr-BE" sz="2900" b="1" dirty="0" smtClean="0">
                <a:solidFill>
                  <a:srgbClr val="000099"/>
                </a:solidFill>
              </a:rPr>
              <a:t>Quid de l’intégration de ces questions pratiques ?</a:t>
            </a:r>
            <a:endParaRPr lang="fr-BE" sz="2900" b="1" dirty="0">
              <a:solidFill>
                <a:srgbClr val="000099"/>
              </a:solidFill>
            </a:endParaRPr>
          </a:p>
        </p:txBody>
      </p:sp>
      <p:sp>
        <p:nvSpPr>
          <p:cNvPr id="15" name="ZoneTexte 14"/>
          <p:cNvSpPr txBox="1"/>
          <p:nvPr/>
        </p:nvSpPr>
        <p:spPr>
          <a:xfrm>
            <a:off x="4578892" y="5161698"/>
            <a:ext cx="2227350" cy="1431161"/>
          </a:xfrm>
          <a:prstGeom prst="rect">
            <a:avLst/>
          </a:prstGeom>
          <a:noFill/>
        </p:spPr>
        <p:txBody>
          <a:bodyPr wrap="square" rtlCol="0">
            <a:spAutoFit/>
          </a:bodyPr>
          <a:lstStyle/>
          <a:p>
            <a:r>
              <a:rPr lang="fr-BE" sz="2900" b="1" dirty="0" smtClean="0">
                <a:solidFill>
                  <a:srgbClr val="000099"/>
                </a:solidFill>
              </a:rPr>
              <a:t>Des travaux </a:t>
            </a:r>
            <a:br>
              <a:rPr lang="fr-BE" sz="2900" b="1" dirty="0" smtClean="0">
                <a:solidFill>
                  <a:srgbClr val="000099"/>
                </a:solidFill>
              </a:rPr>
            </a:br>
            <a:r>
              <a:rPr lang="fr-BE" sz="2900" b="1" dirty="0" smtClean="0">
                <a:solidFill>
                  <a:srgbClr val="000099"/>
                </a:solidFill>
              </a:rPr>
              <a:t>qui laissent </a:t>
            </a:r>
            <a:br>
              <a:rPr lang="fr-BE" sz="2900" b="1" dirty="0" smtClean="0">
                <a:solidFill>
                  <a:srgbClr val="000099"/>
                </a:solidFill>
              </a:rPr>
            </a:br>
            <a:r>
              <a:rPr lang="fr-BE" sz="2900" b="1" dirty="0" smtClean="0">
                <a:solidFill>
                  <a:srgbClr val="000099"/>
                </a:solidFill>
              </a:rPr>
              <a:t>insatisfaits…</a:t>
            </a:r>
            <a:endParaRPr lang="fr-BE" sz="2900" b="1" dirty="0">
              <a:solidFill>
                <a:srgbClr val="000099"/>
              </a:solidFill>
            </a:endParaRPr>
          </a:p>
        </p:txBody>
      </p:sp>
      <p:sp>
        <p:nvSpPr>
          <p:cNvPr id="16" name="Rectangle 15"/>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Flèche gauche 13"/>
          <p:cNvSpPr/>
          <p:nvPr/>
        </p:nvSpPr>
        <p:spPr>
          <a:xfrm rot="13528981">
            <a:off x="6367163" y="3637932"/>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910924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1. </a:t>
            </a:r>
            <a:r>
              <a:rPr lang="en-US" altLang="fr-FR" sz="3200" dirty="0" err="1" smtClean="0">
                <a:solidFill>
                  <a:srgbClr val="007B8E"/>
                </a:solidFill>
                <a:effectLst>
                  <a:outerShdw blurRad="38100" dist="38100" dir="2700000" algn="tl">
                    <a:srgbClr val="C0C0C0"/>
                  </a:outerShdw>
                </a:effectLst>
              </a:rPr>
              <a:t>Pourquoi</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cet</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ouvrage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2" name="ZoneTexte 1"/>
          <p:cNvSpPr txBox="1"/>
          <p:nvPr/>
        </p:nvSpPr>
        <p:spPr>
          <a:xfrm>
            <a:off x="2096814" y="2380593"/>
            <a:ext cx="8671034" cy="1077218"/>
          </a:xfrm>
          <a:prstGeom prst="rect">
            <a:avLst/>
          </a:prstGeom>
          <a:noFill/>
        </p:spPr>
        <p:txBody>
          <a:bodyPr wrap="square" rtlCol="0">
            <a:spAutoFit/>
          </a:bodyPr>
          <a:lstStyle/>
          <a:p>
            <a:r>
              <a:rPr lang="fr-BE" sz="3200" dirty="0" smtClean="0"/>
              <a:t>La littérature en didactique de l’histoire : une littérature schizophrénique… </a:t>
            </a:r>
            <a:endParaRPr lang="fr-BE" sz="3200" dirty="0"/>
          </a:p>
        </p:txBody>
      </p:sp>
      <p:sp>
        <p:nvSpPr>
          <p:cNvPr id="3" name="Flèche gauche 2"/>
          <p:cNvSpPr/>
          <p:nvPr/>
        </p:nvSpPr>
        <p:spPr>
          <a:xfrm rot="19471636">
            <a:off x="3090042" y="3531477"/>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475416" y="4329690"/>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7131269" y="4661255"/>
            <a:ext cx="5060731" cy="1815882"/>
          </a:xfrm>
          <a:prstGeom prst="rect">
            <a:avLst/>
          </a:prstGeom>
          <a:noFill/>
        </p:spPr>
        <p:txBody>
          <a:bodyPr wrap="square" rtlCol="0">
            <a:spAutoFit/>
          </a:bodyPr>
          <a:lstStyle/>
          <a:p>
            <a:r>
              <a:rPr lang="fr-BE" sz="2800" dirty="0" smtClean="0"/>
              <a:t>Des travaux</a:t>
            </a:r>
            <a:br>
              <a:rPr lang="fr-BE" sz="2800" dirty="0" smtClean="0"/>
            </a:br>
            <a:r>
              <a:rPr lang="fr-BE" sz="2800" dirty="0" smtClean="0"/>
              <a:t>très théoriques</a:t>
            </a:r>
          </a:p>
          <a:p>
            <a:r>
              <a:rPr lang="fr-BE" sz="2800" dirty="0"/>
              <a:t>s</a:t>
            </a:r>
            <a:r>
              <a:rPr lang="fr-BE" sz="2800" dirty="0" smtClean="0"/>
              <a:t>ur des questions</a:t>
            </a:r>
            <a:br>
              <a:rPr lang="fr-BE" sz="2800" dirty="0" smtClean="0"/>
            </a:br>
            <a:r>
              <a:rPr lang="fr-BE" sz="2800" dirty="0" smtClean="0"/>
              <a:t>spécifiques</a:t>
            </a:r>
            <a:endParaRPr lang="fr-BE" sz="2800" dirty="0"/>
          </a:p>
        </p:txBody>
      </p:sp>
      <p:sp>
        <p:nvSpPr>
          <p:cNvPr id="13" name="Ellipse 12"/>
          <p:cNvSpPr/>
          <p:nvPr/>
        </p:nvSpPr>
        <p:spPr>
          <a:xfrm>
            <a:off x="909501" y="4306765"/>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1537650" y="4716253"/>
            <a:ext cx="2648607" cy="1815882"/>
          </a:xfrm>
          <a:prstGeom prst="rect">
            <a:avLst/>
          </a:prstGeom>
          <a:noFill/>
        </p:spPr>
        <p:txBody>
          <a:bodyPr wrap="square" rtlCol="0">
            <a:spAutoFit/>
          </a:bodyPr>
          <a:lstStyle/>
          <a:p>
            <a:r>
              <a:rPr lang="fr-BE" sz="2800" dirty="0" smtClean="0"/>
              <a:t>Des ouvrages sur</a:t>
            </a:r>
            <a:br>
              <a:rPr lang="fr-BE" sz="2800" dirty="0" smtClean="0"/>
            </a:br>
            <a:r>
              <a:rPr lang="fr-BE" sz="2800" dirty="0" smtClean="0"/>
              <a:t>des questions pratiques…</a:t>
            </a:r>
          </a:p>
          <a:p>
            <a:endParaRPr lang="fr-BE" sz="2800" dirty="0"/>
          </a:p>
        </p:txBody>
      </p:sp>
      <p:sp>
        <p:nvSpPr>
          <p:cNvPr id="8" name="ZoneTexte 7"/>
          <p:cNvSpPr txBox="1"/>
          <p:nvPr/>
        </p:nvSpPr>
        <p:spPr>
          <a:xfrm>
            <a:off x="202993" y="3731368"/>
            <a:ext cx="4255107" cy="984885"/>
          </a:xfrm>
          <a:prstGeom prst="rect">
            <a:avLst/>
          </a:prstGeom>
          <a:noFill/>
        </p:spPr>
        <p:txBody>
          <a:bodyPr wrap="square" rtlCol="0">
            <a:spAutoFit/>
          </a:bodyPr>
          <a:lstStyle/>
          <a:p>
            <a:r>
              <a:rPr lang="fr-BE" sz="2900" b="1" dirty="0" smtClean="0">
                <a:solidFill>
                  <a:srgbClr val="000099"/>
                </a:solidFill>
              </a:rPr>
              <a:t>Quid de l’intégration de ces questions pratiques ?</a:t>
            </a:r>
            <a:endParaRPr lang="fr-BE" sz="2900" b="1" dirty="0">
              <a:solidFill>
                <a:srgbClr val="000099"/>
              </a:solidFill>
            </a:endParaRPr>
          </a:p>
        </p:txBody>
      </p:sp>
      <p:sp>
        <p:nvSpPr>
          <p:cNvPr id="15" name="ZoneTexte 14"/>
          <p:cNvSpPr txBox="1"/>
          <p:nvPr/>
        </p:nvSpPr>
        <p:spPr>
          <a:xfrm>
            <a:off x="420682" y="6087506"/>
            <a:ext cx="4255107" cy="538609"/>
          </a:xfrm>
          <a:prstGeom prst="rect">
            <a:avLst/>
          </a:prstGeom>
          <a:noFill/>
        </p:spPr>
        <p:txBody>
          <a:bodyPr wrap="square" rtlCol="0">
            <a:spAutoFit/>
          </a:bodyPr>
          <a:lstStyle/>
          <a:p>
            <a:r>
              <a:rPr lang="fr-BE" sz="2900" b="1" dirty="0" smtClean="0">
                <a:solidFill>
                  <a:srgbClr val="000099"/>
                </a:solidFill>
              </a:rPr>
              <a:t>Au nom de quoi ?</a:t>
            </a:r>
            <a:endParaRPr lang="fr-BE" sz="2900" b="1" dirty="0">
              <a:solidFill>
                <a:srgbClr val="000099"/>
              </a:solidFill>
            </a:endParaRPr>
          </a:p>
        </p:txBody>
      </p:sp>
      <p:sp>
        <p:nvSpPr>
          <p:cNvPr id="16" name="ZoneTexte 15"/>
          <p:cNvSpPr txBox="1"/>
          <p:nvPr/>
        </p:nvSpPr>
        <p:spPr>
          <a:xfrm>
            <a:off x="4578892" y="5161698"/>
            <a:ext cx="2227350" cy="1431161"/>
          </a:xfrm>
          <a:prstGeom prst="rect">
            <a:avLst/>
          </a:prstGeom>
          <a:noFill/>
        </p:spPr>
        <p:txBody>
          <a:bodyPr wrap="square" rtlCol="0">
            <a:spAutoFit/>
          </a:bodyPr>
          <a:lstStyle/>
          <a:p>
            <a:r>
              <a:rPr lang="fr-BE" sz="2900" b="1" dirty="0" smtClean="0">
                <a:solidFill>
                  <a:srgbClr val="000099"/>
                </a:solidFill>
              </a:rPr>
              <a:t>Des travaux </a:t>
            </a:r>
            <a:br>
              <a:rPr lang="fr-BE" sz="2900" b="1" dirty="0" smtClean="0">
                <a:solidFill>
                  <a:srgbClr val="000099"/>
                </a:solidFill>
              </a:rPr>
            </a:br>
            <a:r>
              <a:rPr lang="fr-BE" sz="2900" b="1" dirty="0" smtClean="0">
                <a:solidFill>
                  <a:srgbClr val="000099"/>
                </a:solidFill>
              </a:rPr>
              <a:t>qui laissent </a:t>
            </a:r>
            <a:br>
              <a:rPr lang="fr-BE" sz="2900" b="1" dirty="0" smtClean="0">
                <a:solidFill>
                  <a:srgbClr val="000099"/>
                </a:solidFill>
              </a:rPr>
            </a:br>
            <a:r>
              <a:rPr lang="fr-BE" sz="2900" b="1" dirty="0" smtClean="0">
                <a:solidFill>
                  <a:srgbClr val="000099"/>
                </a:solidFill>
              </a:rPr>
              <a:t>insatisfaits…</a:t>
            </a:r>
            <a:endParaRPr lang="fr-BE" sz="2900" b="1" dirty="0">
              <a:solidFill>
                <a:srgbClr val="000099"/>
              </a:solidFill>
            </a:endParaRPr>
          </a:p>
        </p:txBody>
      </p:sp>
      <p:sp>
        <p:nvSpPr>
          <p:cNvPr id="17" name="Rectangle 16"/>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Flèche gauche 17"/>
          <p:cNvSpPr/>
          <p:nvPr/>
        </p:nvSpPr>
        <p:spPr>
          <a:xfrm rot="13528981">
            <a:off x="6367163" y="3637932"/>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26617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1. </a:t>
            </a:r>
            <a:r>
              <a:rPr lang="en-US" altLang="fr-FR" sz="3200" dirty="0" err="1" smtClean="0">
                <a:solidFill>
                  <a:srgbClr val="007B8E"/>
                </a:solidFill>
                <a:effectLst>
                  <a:outerShdw blurRad="38100" dist="38100" dir="2700000" algn="tl">
                    <a:srgbClr val="C0C0C0"/>
                  </a:outerShdw>
                </a:effectLst>
              </a:rPr>
              <a:t>Pourquoi</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cet</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ouvrage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2" name="ZoneTexte 1"/>
          <p:cNvSpPr txBox="1"/>
          <p:nvPr/>
        </p:nvSpPr>
        <p:spPr>
          <a:xfrm>
            <a:off x="2096814" y="2380593"/>
            <a:ext cx="8671034" cy="1077218"/>
          </a:xfrm>
          <a:prstGeom prst="rect">
            <a:avLst/>
          </a:prstGeom>
          <a:noFill/>
        </p:spPr>
        <p:txBody>
          <a:bodyPr wrap="square" rtlCol="0">
            <a:spAutoFit/>
          </a:bodyPr>
          <a:lstStyle/>
          <a:p>
            <a:r>
              <a:rPr lang="fr-BE" sz="3200" dirty="0" smtClean="0"/>
              <a:t>La littérature en didactique de l’histoire : une littérature schizophrénique… </a:t>
            </a:r>
            <a:endParaRPr lang="fr-BE" sz="3200" dirty="0"/>
          </a:p>
        </p:txBody>
      </p:sp>
      <p:sp>
        <p:nvSpPr>
          <p:cNvPr id="3" name="Flèche gauche 2"/>
          <p:cNvSpPr/>
          <p:nvPr/>
        </p:nvSpPr>
        <p:spPr>
          <a:xfrm rot="19471636">
            <a:off x="3090042" y="3531477"/>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475416" y="4329690"/>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7131269" y="4661255"/>
            <a:ext cx="5060731" cy="1815882"/>
          </a:xfrm>
          <a:prstGeom prst="rect">
            <a:avLst/>
          </a:prstGeom>
          <a:noFill/>
        </p:spPr>
        <p:txBody>
          <a:bodyPr wrap="square" rtlCol="0">
            <a:spAutoFit/>
          </a:bodyPr>
          <a:lstStyle/>
          <a:p>
            <a:r>
              <a:rPr lang="fr-BE" sz="2800" dirty="0" smtClean="0"/>
              <a:t>Des travaux</a:t>
            </a:r>
            <a:br>
              <a:rPr lang="fr-BE" sz="2800" dirty="0" smtClean="0"/>
            </a:br>
            <a:r>
              <a:rPr lang="fr-BE" sz="2800" dirty="0" smtClean="0"/>
              <a:t>très théoriques</a:t>
            </a:r>
          </a:p>
          <a:p>
            <a:r>
              <a:rPr lang="fr-BE" sz="2800" dirty="0"/>
              <a:t>s</a:t>
            </a:r>
            <a:r>
              <a:rPr lang="fr-BE" sz="2800" dirty="0" smtClean="0"/>
              <a:t>ur des questions</a:t>
            </a:r>
            <a:br>
              <a:rPr lang="fr-BE" sz="2800" dirty="0" smtClean="0"/>
            </a:br>
            <a:r>
              <a:rPr lang="fr-BE" sz="2800" dirty="0" smtClean="0"/>
              <a:t>spécifiques</a:t>
            </a:r>
            <a:endParaRPr lang="fr-BE" sz="2800" dirty="0"/>
          </a:p>
        </p:txBody>
      </p:sp>
      <p:sp>
        <p:nvSpPr>
          <p:cNvPr id="13" name="Ellipse 12"/>
          <p:cNvSpPr/>
          <p:nvPr/>
        </p:nvSpPr>
        <p:spPr>
          <a:xfrm>
            <a:off x="909501" y="4306765"/>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1537650" y="4716253"/>
            <a:ext cx="2648607" cy="1815882"/>
          </a:xfrm>
          <a:prstGeom prst="rect">
            <a:avLst/>
          </a:prstGeom>
          <a:noFill/>
        </p:spPr>
        <p:txBody>
          <a:bodyPr wrap="square" rtlCol="0">
            <a:spAutoFit/>
          </a:bodyPr>
          <a:lstStyle/>
          <a:p>
            <a:r>
              <a:rPr lang="fr-BE" sz="2800" dirty="0" smtClean="0"/>
              <a:t>Des ouvrages sur</a:t>
            </a:r>
            <a:br>
              <a:rPr lang="fr-BE" sz="2800" dirty="0" smtClean="0"/>
            </a:br>
            <a:r>
              <a:rPr lang="fr-BE" sz="2800" dirty="0" smtClean="0"/>
              <a:t>des questions pratiques…</a:t>
            </a:r>
          </a:p>
          <a:p>
            <a:endParaRPr lang="fr-BE" sz="2800" dirty="0"/>
          </a:p>
        </p:txBody>
      </p:sp>
      <p:sp>
        <p:nvSpPr>
          <p:cNvPr id="15" name="ZoneTexte 14"/>
          <p:cNvSpPr txBox="1"/>
          <p:nvPr/>
        </p:nvSpPr>
        <p:spPr>
          <a:xfrm>
            <a:off x="420682" y="6087506"/>
            <a:ext cx="4255107" cy="538609"/>
          </a:xfrm>
          <a:prstGeom prst="rect">
            <a:avLst/>
          </a:prstGeom>
          <a:noFill/>
        </p:spPr>
        <p:txBody>
          <a:bodyPr wrap="square" rtlCol="0">
            <a:spAutoFit/>
          </a:bodyPr>
          <a:lstStyle/>
          <a:p>
            <a:r>
              <a:rPr lang="fr-BE" sz="2900" b="1" dirty="0" smtClean="0">
                <a:solidFill>
                  <a:srgbClr val="000099"/>
                </a:solidFill>
              </a:rPr>
              <a:t>Au nom de quoi ?</a:t>
            </a:r>
            <a:endParaRPr lang="fr-BE" sz="2900" b="1" dirty="0">
              <a:solidFill>
                <a:srgbClr val="000099"/>
              </a:solidFill>
            </a:endParaRPr>
          </a:p>
        </p:txBody>
      </p:sp>
      <p:sp>
        <p:nvSpPr>
          <p:cNvPr id="16" name="ZoneTexte 15"/>
          <p:cNvSpPr txBox="1"/>
          <p:nvPr/>
        </p:nvSpPr>
        <p:spPr>
          <a:xfrm>
            <a:off x="7753037" y="4171763"/>
            <a:ext cx="4255107" cy="538609"/>
          </a:xfrm>
          <a:prstGeom prst="rect">
            <a:avLst/>
          </a:prstGeom>
          <a:noFill/>
        </p:spPr>
        <p:txBody>
          <a:bodyPr wrap="square" rtlCol="0">
            <a:spAutoFit/>
          </a:bodyPr>
          <a:lstStyle/>
          <a:p>
            <a:r>
              <a:rPr lang="fr-BE" sz="2900" b="1" dirty="0" smtClean="0">
                <a:solidFill>
                  <a:srgbClr val="000099"/>
                </a:solidFill>
              </a:rPr>
              <a:t>Oui mais concrètement ?</a:t>
            </a:r>
            <a:endParaRPr lang="fr-BE" sz="2900" b="1" dirty="0">
              <a:solidFill>
                <a:srgbClr val="000099"/>
              </a:solidFill>
            </a:endParaRPr>
          </a:p>
        </p:txBody>
      </p:sp>
      <p:sp>
        <p:nvSpPr>
          <p:cNvPr id="17" name="Rectangle 16"/>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ZoneTexte 17"/>
          <p:cNvSpPr txBox="1"/>
          <p:nvPr/>
        </p:nvSpPr>
        <p:spPr>
          <a:xfrm>
            <a:off x="4578892" y="5161698"/>
            <a:ext cx="2227350" cy="1431161"/>
          </a:xfrm>
          <a:prstGeom prst="rect">
            <a:avLst/>
          </a:prstGeom>
          <a:noFill/>
        </p:spPr>
        <p:txBody>
          <a:bodyPr wrap="square" rtlCol="0">
            <a:spAutoFit/>
          </a:bodyPr>
          <a:lstStyle/>
          <a:p>
            <a:r>
              <a:rPr lang="fr-BE" sz="2900" b="1" dirty="0" smtClean="0">
                <a:solidFill>
                  <a:srgbClr val="000099"/>
                </a:solidFill>
              </a:rPr>
              <a:t>Des travaux </a:t>
            </a:r>
            <a:br>
              <a:rPr lang="fr-BE" sz="2900" b="1" dirty="0" smtClean="0">
                <a:solidFill>
                  <a:srgbClr val="000099"/>
                </a:solidFill>
              </a:rPr>
            </a:br>
            <a:r>
              <a:rPr lang="fr-BE" sz="2900" b="1" dirty="0" smtClean="0">
                <a:solidFill>
                  <a:srgbClr val="000099"/>
                </a:solidFill>
              </a:rPr>
              <a:t>qui laissent </a:t>
            </a:r>
            <a:br>
              <a:rPr lang="fr-BE" sz="2900" b="1" dirty="0" smtClean="0">
                <a:solidFill>
                  <a:srgbClr val="000099"/>
                </a:solidFill>
              </a:rPr>
            </a:br>
            <a:r>
              <a:rPr lang="fr-BE" sz="2900" b="1" dirty="0" smtClean="0">
                <a:solidFill>
                  <a:srgbClr val="000099"/>
                </a:solidFill>
              </a:rPr>
              <a:t>insatisfaits…</a:t>
            </a:r>
            <a:endParaRPr lang="fr-BE" sz="2900" b="1" dirty="0">
              <a:solidFill>
                <a:srgbClr val="000099"/>
              </a:solidFill>
            </a:endParaRPr>
          </a:p>
        </p:txBody>
      </p:sp>
      <p:sp>
        <p:nvSpPr>
          <p:cNvPr id="19" name="Flèche gauche 18"/>
          <p:cNvSpPr/>
          <p:nvPr/>
        </p:nvSpPr>
        <p:spPr>
          <a:xfrm rot="13528981">
            <a:off x="6367163" y="3637932"/>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ZoneTexte 19"/>
          <p:cNvSpPr txBox="1"/>
          <p:nvPr/>
        </p:nvSpPr>
        <p:spPr>
          <a:xfrm>
            <a:off x="202993" y="3731368"/>
            <a:ext cx="4255107" cy="984885"/>
          </a:xfrm>
          <a:prstGeom prst="rect">
            <a:avLst/>
          </a:prstGeom>
          <a:noFill/>
        </p:spPr>
        <p:txBody>
          <a:bodyPr wrap="square" rtlCol="0">
            <a:spAutoFit/>
          </a:bodyPr>
          <a:lstStyle/>
          <a:p>
            <a:r>
              <a:rPr lang="fr-BE" sz="2900" b="1" dirty="0" smtClean="0">
                <a:solidFill>
                  <a:srgbClr val="000099"/>
                </a:solidFill>
              </a:rPr>
              <a:t>Quid de l’intégration de ces questions pratiques ?</a:t>
            </a:r>
            <a:endParaRPr lang="fr-BE" sz="2900" b="1" dirty="0">
              <a:solidFill>
                <a:srgbClr val="000099"/>
              </a:solidFill>
            </a:endParaRPr>
          </a:p>
        </p:txBody>
      </p:sp>
    </p:spTree>
    <p:extLst>
      <p:ext uri="{BB962C8B-B14F-4D97-AF65-F5344CB8AC3E}">
        <p14:creationId xmlns:p14="http://schemas.microsoft.com/office/powerpoint/2010/main" val="204947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15"/>
          <p:cNvSpPr/>
          <p:nvPr/>
        </p:nvSpPr>
        <p:spPr>
          <a:xfrm>
            <a:off x="6288657" y="4329690"/>
            <a:ext cx="3942271"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Ellipse 14"/>
          <p:cNvSpPr/>
          <p:nvPr/>
        </p:nvSpPr>
        <p:spPr>
          <a:xfrm>
            <a:off x="552091" y="4306765"/>
            <a:ext cx="4339086"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1. </a:t>
            </a:r>
            <a:r>
              <a:rPr lang="en-US" altLang="fr-FR" sz="3200" dirty="0" err="1" smtClean="0">
                <a:solidFill>
                  <a:srgbClr val="007B8E"/>
                </a:solidFill>
                <a:effectLst>
                  <a:outerShdw blurRad="38100" dist="38100" dir="2700000" algn="tl">
                    <a:srgbClr val="C0C0C0"/>
                  </a:outerShdw>
                </a:effectLst>
              </a:rPr>
              <a:t>Pourquoi</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cet</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ouvrage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2" name="ZoneTexte 1"/>
          <p:cNvSpPr txBox="1"/>
          <p:nvPr/>
        </p:nvSpPr>
        <p:spPr>
          <a:xfrm>
            <a:off x="2096814" y="2380593"/>
            <a:ext cx="8671034" cy="1077218"/>
          </a:xfrm>
          <a:prstGeom prst="rect">
            <a:avLst/>
          </a:prstGeom>
          <a:noFill/>
        </p:spPr>
        <p:txBody>
          <a:bodyPr wrap="square" rtlCol="0">
            <a:spAutoFit/>
          </a:bodyPr>
          <a:lstStyle/>
          <a:p>
            <a:r>
              <a:rPr lang="fr-BE" sz="3200" dirty="0" smtClean="0"/>
              <a:t>« Faire apprendre l’histoire » : une tentative de tenir ensemble ces deux dimensions</a:t>
            </a:r>
            <a:endParaRPr lang="fr-BE" sz="3200" dirty="0"/>
          </a:p>
        </p:txBody>
      </p:sp>
      <p:sp>
        <p:nvSpPr>
          <p:cNvPr id="3" name="Flèche gauche 2"/>
          <p:cNvSpPr/>
          <p:nvPr/>
        </p:nvSpPr>
        <p:spPr>
          <a:xfrm rot="19471636">
            <a:off x="3090042" y="3531477"/>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Flèche gauche 9"/>
          <p:cNvSpPr/>
          <p:nvPr/>
        </p:nvSpPr>
        <p:spPr>
          <a:xfrm rot="13528981">
            <a:off x="6367163" y="3637932"/>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5763152" y="4628595"/>
            <a:ext cx="5060731" cy="1815882"/>
          </a:xfrm>
          <a:prstGeom prst="rect">
            <a:avLst/>
          </a:prstGeom>
          <a:noFill/>
        </p:spPr>
        <p:txBody>
          <a:bodyPr wrap="square" rtlCol="0">
            <a:spAutoFit/>
          </a:bodyPr>
          <a:lstStyle/>
          <a:p>
            <a:pPr algn="ctr"/>
            <a:r>
              <a:rPr lang="fr-BE" sz="2800" dirty="0" smtClean="0"/>
              <a:t>Au nom de quoi ?</a:t>
            </a:r>
            <a:br>
              <a:rPr lang="fr-BE" sz="2800" dirty="0" smtClean="0"/>
            </a:br>
            <a:r>
              <a:rPr lang="fr-BE" sz="2800" dirty="0" smtClean="0"/>
              <a:t>Soubassements éducatifs, </a:t>
            </a:r>
            <a:r>
              <a:rPr lang="fr-BE" sz="2800" dirty="0" err="1" smtClean="0"/>
              <a:t>psycho-pédagogiques</a:t>
            </a:r>
            <a:r>
              <a:rPr lang="fr-BE" sz="2800" dirty="0" smtClean="0"/>
              <a:t> et épistémologiques</a:t>
            </a:r>
            <a:endParaRPr lang="fr-BE" sz="2800" dirty="0"/>
          </a:p>
        </p:txBody>
      </p:sp>
      <p:sp>
        <p:nvSpPr>
          <p:cNvPr id="7" name="ZoneTexte 6"/>
          <p:cNvSpPr txBox="1"/>
          <p:nvPr/>
        </p:nvSpPr>
        <p:spPr>
          <a:xfrm>
            <a:off x="1065485" y="4463267"/>
            <a:ext cx="3388003" cy="2677656"/>
          </a:xfrm>
          <a:prstGeom prst="rect">
            <a:avLst/>
          </a:prstGeom>
          <a:noFill/>
        </p:spPr>
        <p:txBody>
          <a:bodyPr wrap="square" rtlCol="0">
            <a:spAutoFit/>
          </a:bodyPr>
          <a:lstStyle/>
          <a:p>
            <a:pPr algn="ctr"/>
            <a:r>
              <a:rPr lang="fr-BE" sz="2800" dirty="0" smtClean="0"/>
              <a:t>Comment concevoir et mettre en œuvre des séquences d’enseignement de l’histoire ?</a:t>
            </a:r>
          </a:p>
          <a:p>
            <a:pPr algn="ctr"/>
            <a:endParaRPr lang="fr-BE" sz="2800" dirty="0"/>
          </a:p>
        </p:txBody>
      </p:sp>
      <p:sp>
        <p:nvSpPr>
          <p:cNvPr id="14" name="Rectangle 13"/>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4857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1. </a:t>
            </a:r>
            <a:r>
              <a:rPr lang="en-US" altLang="fr-FR" sz="3200" dirty="0" err="1" smtClean="0">
                <a:solidFill>
                  <a:srgbClr val="007B8E"/>
                </a:solidFill>
                <a:effectLst>
                  <a:outerShdw blurRad="38100" dist="38100" dir="2700000" algn="tl">
                    <a:srgbClr val="C0C0C0"/>
                  </a:outerShdw>
                </a:effectLst>
              </a:rPr>
              <a:t>Pourquoi</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cet</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ouvrage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2" name="ZoneTexte 1"/>
          <p:cNvSpPr txBox="1"/>
          <p:nvPr/>
        </p:nvSpPr>
        <p:spPr>
          <a:xfrm>
            <a:off x="2096814" y="2380593"/>
            <a:ext cx="8671034" cy="1077218"/>
          </a:xfrm>
          <a:prstGeom prst="rect">
            <a:avLst/>
          </a:prstGeom>
          <a:noFill/>
        </p:spPr>
        <p:txBody>
          <a:bodyPr wrap="square" rtlCol="0">
            <a:spAutoFit/>
          </a:bodyPr>
          <a:lstStyle/>
          <a:p>
            <a:r>
              <a:rPr lang="fr-BE" sz="3200" dirty="0" smtClean="0"/>
              <a:t>« Faire apprendre l’histoire » : une tentative de tenir ensemble ces deux dimensions</a:t>
            </a:r>
            <a:endParaRPr lang="fr-BE" sz="3200" dirty="0"/>
          </a:p>
        </p:txBody>
      </p:sp>
      <p:sp>
        <p:nvSpPr>
          <p:cNvPr id="3" name="Flèche gauche 2"/>
          <p:cNvSpPr/>
          <p:nvPr/>
        </p:nvSpPr>
        <p:spPr>
          <a:xfrm rot="19471636">
            <a:off x="3090042" y="3531477"/>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Flèche gauche 9"/>
          <p:cNvSpPr/>
          <p:nvPr/>
        </p:nvSpPr>
        <p:spPr>
          <a:xfrm rot="13528981">
            <a:off x="6367163" y="3655184"/>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288657" y="4329690"/>
            <a:ext cx="3942271"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5763152" y="4628595"/>
            <a:ext cx="5060731" cy="1815882"/>
          </a:xfrm>
          <a:prstGeom prst="rect">
            <a:avLst/>
          </a:prstGeom>
          <a:noFill/>
        </p:spPr>
        <p:txBody>
          <a:bodyPr wrap="square" rtlCol="0">
            <a:spAutoFit/>
          </a:bodyPr>
          <a:lstStyle/>
          <a:p>
            <a:pPr algn="ctr"/>
            <a:r>
              <a:rPr lang="fr-BE" sz="2800" dirty="0" smtClean="0"/>
              <a:t>Au nom de quoi ?</a:t>
            </a:r>
            <a:br>
              <a:rPr lang="fr-BE" sz="2800" dirty="0" smtClean="0"/>
            </a:br>
            <a:r>
              <a:rPr lang="fr-BE" sz="2800" dirty="0" smtClean="0"/>
              <a:t>Soubassements éducatifs, pédagogiques et épistémologiques</a:t>
            </a:r>
            <a:endParaRPr lang="fr-BE" sz="2800" dirty="0"/>
          </a:p>
        </p:txBody>
      </p:sp>
      <p:sp>
        <p:nvSpPr>
          <p:cNvPr id="13" name="Ellipse 12"/>
          <p:cNvSpPr/>
          <p:nvPr/>
        </p:nvSpPr>
        <p:spPr>
          <a:xfrm>
            <a:off x="552091" y="4306765"/>
            <a:ext cx="4339086"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1065485" y="4463267"/>
            <a:ext cx="3388003" cy="2677656"/>
          </a:xfrm>
          <a:prstGeom prst="rect">
            <a:avLst/>
          </a:prstGeom>
          <a:noFill/>
        </p:spPr>
        <p:txBody>
          <a:bodyPr wrap="square" rtlCol="0">
            <a:spAutoFit/>
          </a:bodyPr>
          <a:lstStyle/>
          <a:p>
            <a:pPr algn="ctr"/>
            <a:r>
              <a:rPr lang="fr-BE" sz="2800" dirty="0" smtClean="0"/>
              <a:t>Comment concevoir et mettre en œuvre des séquences d’enseignement de l’histoire ?</a:t>
            </a:r>
          </a:p>
          <a:p>
            <a:pPr algn="ctr"/>
            <a:endParaRPr lang="fr-BE" sz="2800" dirty="0"/>
          </a:p>
        </p:txBody>
      </p:sp>
      <p:sp>
        <p:nvSpPr>
          <p:cNvPr id="6" name="Triangle isocèle 5"/>
          <p:cNvSpPr/>
          <p:nvPr/>
        </p:nvSpPr>
        <p:spPr>
          <a:xfrm rot="13709905">
            <a:off x="3782194" y="4638092"/>
            <a:ext cx="2547170" cy="2097232"/>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ZoneTexte 7"/>
          <p:cNvSpPr txBox="1"/>
          <p:nvPr/>
        </p:nvSpPr>
        <p:spPr>
          <a:xfrm>
            <a:off x="4660693" y="4817517"/>
            <a:ext cx="1963981" cy="1323439"/>
          </a:xfrm>
          <a:prstGeom prst="rect">
            <a:avLst/>
          </a:prstGeom>
          <a:noFill/>
        </p:spPr>
        <p:txBody>
          <a:bodyPr wrap="square" rtlCol="0">
            <a:spAutoFit/>
          </a:bodyPr>
          <a:lstStyle/>
          <a:p>
            <a:r>
              <a:rPr lang="fr-BE" sz="2000" dirty="0" smtClean="0"/>
              <a:t>Wall-</a:t>
            </a:r>
            <a:r>
              <a:rPr lang="fr-BE" sz="2000" dirty="0" err="1" smtClean="0"/>
              <a:t>Bxl</a:t>
            </a:r>
            <a:endParaRPr lang="fr-BE" sz="2000" dirty="0" smtClean="0"/>
          </a:p>
          <a:p>
            <a:r>
              <a:rPr lang="fr-BE" sz="2000" dirty="0" smtClean="0"/>
              <a:t>France</a:t>
            </a:r>
          </a:p>
          <a:p>
            <a:r>
              <a:rPr lang="fr-BE" sz="2000" dirty="0" smtClean="0"/>
              <a:t>Suisse romande Québec</a:t>
            </a:r>
            <a:endParaRPr lang="fr-BE" sz="2000" dirty="0"/>
          </a:p>
        </p:txBody>
      </p:sp>
      <p:sp>
        <p:nvSpPr>
          <p:cNvPr id="14" name="Rectangle 13"/>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149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764208"/>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a:solidFill>
                  <a:srgbClr val="007B8E"/>
                </a:solidFill>
                <a:effectLst>
                  <a:outerShdw blurRad="38100" dist="38100" dir="2700000" algn="tl">
                    <a:srgbClr val="C0C0C0"/>
                  </a:outerShdw>
                </a:effectLst>
              </a:rPr>
              <a:t>2</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Qu’y</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trouve</a:t>
            </a:r>
            <a:r>
              <a:rPr lang="en-US" altLang="fr-FR" sz="3200" dirty="0" smtClean="0">
                <a:solidFill>
                  <a:srgbClr val="007B8E"/>
                </a:solidFill>
                <a:effectLst>
                  <a:outerShdw blurRad="38100" dist="38100" dir="2700000" algn="tl">
                    <a:srgbClr val="C0C0C0"/>
                  </a:outerShdw>
                </a:effectLst>
              </a:rPr>
              <a:t>-t-on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6" name="ZoneTexte 5"/>
          <p:cNvSpPr txBox="1"/>
          <p:nvPr/>
        </p:nvSpPr>
        <p:spPr>
          <a:xfrm>
            <a:off x="2096816" y="2247599"/>
            <a:ext cx="9774619" cy="584775"/>
          </a:xfrm>
          <a:prstGeom prst="rect">
            <a:avLst/>
          </a:prstGeom>
          <a:noFill/>
        </p:spPr>
        <p:txBody>
          <a:bodyPr wrap="square" rtlCol="0">
            <a:spAutoFit/>
          </a:bodyPr>
          <a:lstStyle/>
          <a:p>
            <a:r>
              <a:rPr lang="fr-BE" sz="3200" dirty="0" smtClean="0"/>
              <a:t>1</a:t>
            </a:r>
            <a:r>
              <a:rPr lang="fr-BE" sz="3200" baseline="30000" dirty="0" smtClean="0"/>
              <a:t>ère</a:t>
            </a:r>
            <a:r>
              <a:rPr lang="fr-BE" sz="3200" dirty="0" smtClean="0"/>
              <a:t> partie – Apprendre l’histoire, c’est apprendre quoi ?</a:t>
            </a:r>
          </a:p>
        </p:txBody>
      </p:sp>
      <p:sp>
        <p:nvSpPr>
          <p:cNvPr id="7" name="Rectangle 6"/>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37473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764208"/>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a:solidFill>
                  <a:srgbClr val="007B8E"/>
                </a:solidFill>
                <a:effectLst>
                  <a:outerShdw blurRad="38100" dist="38100" dir="2700000" algn="tl">
                    <a:srgbClr val="C0C0C0"/>
                  </a:outerShdw>
                </a:effectLst>
              </a:rPr>
              <a:t>2</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Qu’y</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trouve</a:t>
            </a:r>
            <a:r>
              <a:rPr lang="en-US" altLang="fr-FR" sz="3200" dirty="0" smtClean="0">
                <a:solidFill>
                  <a:srgbClr val="007B8E"/>
                </a:solidFill>
                <a:effectLst>
                  <a:outerShdw blurRad="38100" dist="38100" dir="2700000" algn="tl">
                    <a:srgbClr val="C0C0C0"/>
                  </a:outerShdw>
                </a:effectLst>
              </a:rPr>
              <a:t>-t-on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6" name="ZoneTexte 5"/>
          <p:cNvSpPr txBox="1"/>
          <p:nvPr/>
        </p:nvSpPr>
        <p:spPr>
          <a:xfrm>
            <a:off x="2096816" y="2247599"/>
            <a:ext cx="9774619" cy="584775"/>
          </a:xfrm>
          <a:prstGeom prst="rect">
            <a:avLst/>
          </a:prstGeom>
          <a:noFill/>
        </p:spPr>
        <p:txBody>
          <a:bodyPr wrap="square" rtlCol="0">
            <a:spAutoFit/>
          </a:bodyPr>
          <a:lstStyle/>
          <a:p>
            <a:r>
              <a:rPr lang="fr-BE" sz="3200" dirty="0" smtClean="0"/>
              <a:t>1</a:t>
            </a:r>
            <a:r>
              <a:rPr lang="fr-BE" sz="3200" baseline="30000" dirty="0" smtClean="0"/>
              <a:t>ère</a:t>
            </a:r>
            <a:r>
              <a:rPr lang="fr-BE" sz="3200" dirty="0" smtClean="0"/>
              <a:t> partie – Apprendre l’histoire, c’est apprendre quoi ?</a:t>
            </a:r>
          </a:p>
        </p:txBody>
      </p:sp>
      <p:sp>
        <p:nvSpPr>
          <p:cNvPr id="7" name="Rectangle 6"/>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Rectangle 1"/>
          <p:cNvSpPr/>
          <p:nvPr/>
        </p:nvSpPr>
        <p:spPr>
          <a:xfrm>
            <a:off x="2317531" y="2832373"/>
            <a:ext cx="9207062" cy="3139321"/>
          </a:xfrm>
          <a:prstGeom prst="rect">
            <a:avLst/>
          </a:prstGeom>
        </p:spPr>
        <p:txBody>
          <a:bodyPr wrap="square">
            <a:spAutoFit/>
          </a:bodyPr>
          <a:lstStyle/>
          <a:p>
            <a:r>
              <a:rPr lang="fr-BE" dirty="0" smtClean="0">
                <a:latin typeface="Times New Roman" panose="02020603050405020304" pitchFamily="18" charset="0"/>
                <a:ea typeface="Times New Roman" panose="02020603050405020304" pitchFamily="18" charset="0"/>
              </a:rPr>
              <a:t>« </a:t>
            </a:r>
            <a:r>
              <a:rPr lang="fr-BE" b="1" dirty="0" smtClean="0">
                <a:solidFill>
                  <a:srgbClr val="FF0000"/>
                </a:solidFill>
                <a:latin typeface="Times New Roman" panose="02020603050405020304" pitchFamily="18" charset="0"/>
                <a:ea typeface="Times New Roman" panose="02020603050405020304" pitchFamily="18" charset="0"/>
              </a:rPr>
              <a:t>Dans </a:t>
            </a:r>
            <a:r>
              <a:rPr lang="fr-BE" b="1" dirty="0">
                <a:solidFill>
                  <a:srgbClr val="FF0000"/>
                </a:solidFill>
                <a:latin typeface="Times New Roman" panose="02020603050405020304" pitchFamily="18" charset="0"/>
                <a:ea typeface="Times New Roman" panose="02020603050405020304" pitchFamily="18" charset="0"/>
              </a:rPr>
              <a:t>la toute grande majorité des systèmes éducatifs, ce que nous savons de la vie des femmes et des hommes qui ont vécu dans le passé</a:t>
            </a:r>
            <a:r>
              <a:rPr lang="fr-BE" dirty="0">
                <a:latin typeface="Times New Roman" panose="02020603050405020304" pitchFamily="18" charset="0"/>
                <a:ea typeface="Times New Roman" panose="02020603050405020304" pitchFamily="18" charset="0"/>
              </a:rPr>
              <a:t>, des sociétés d’autrefois, des modalités d’organisation du pouvoir, des croyances et des formes d’expression artistique qui prévalaient jadis, des modes de production et d’échanges hier, des relations que ces sociétés entretenaient avec d’autres…, bref ce que nous savons de </a:t>
            </a:r>
            <a:r>
              <a:rPr lang="fr-BE" b="1" dirty="0">
                <a:solidFill>
                  <a:srgbClr val="FF0000"/>
                </a:solidFill>
                <a:latin typeface="Times New Roman" panose="02020603050405020304" pitchFamily="18" charset="0"/>
                <a:ea typeface="Times New Roman" panose="02020603050405020304" pitchFamily="18" charset="0"/>
              </a:rPr>
              <a:t>l’</a:t>
            </a:r>
            <a:r>
              <a:rPr lang="fr-BE" b="1" u="sng" dirty="0">
                <a:solidFill>
                  <a:srgbClr val="FF0000"/>
                </a:solidFill>
                <a:latin typeface="Times New Roman" panose="02020603050405020304" pitchFamily="18" charset="0"/>
                <a:ea typeface="Times New Roman" panose="02020603050405020304" pitchFamily="18" charset="0"/>
              </a:rPr>
              <a:t>h</a:t>
            </a:r>
            <a:r>
              <a:rPr lang="fr-BE" b="1" dirty="0">
                <a:solidFill>
                  <a:srgbClr val="FF0000"/>
                </a:solidFill>
                <a:latin typeface="Times New Roman" panose="02020603050405020304" pitchFamily="18" charset="0"/>
                <a:ea typeface="Times New Roman" panose="02020603050405020304" pitchFamily="18" charset="0"/>
              </a:rPr>
              <a:t>istoire</a:t>
            </a:r>
            <a:r>
              <a:rPr lang="fr-BE" dirty="0">
                <a:latin typeface="Times New Roman" panose="02020603050405020304" pitchFamily="18" charset="0"/>
                <a:ea typeface="Times New Roman" panose="02020603050405020304" pitchFamily="18" charset="0"/>
              </a:rPr>
              <a:t>, définie comme l’ensemble des connaissances élaborées à propos de l’</a:t>
            </a:r>
            <a:r>
              <a:rPr lang="fr-BE" u="sng" dirty="0">
                <a:latin typeface="Times New Roman" panose="02020603050405020304" pitchFamily="18" charset="0"/>
                <a:ea typeface="Times New Roman" panose="02020603050405020304" pitchFamily="18" charset="0"/>
              </a:rPr>
              <a:t>H</a:t>
            </a:r>
            <a:r>
              <a:rPr lang="fr-BE" dirty="0">
                <a:latin typeface="Times New Roman" panose="02020603050405020304" pitchFamily="18" charset="0"/>
                <a:ea typeface="Times New Roman" panose="02020603050405020304" pitchFamily="18" charset="0"/>
              </a:rPr>
              <a:t>istoire des générations qui nous ont précédés, </a:t>
            </a:r>
            <a:r>
              <a:rPr lang="fr-BE" b="1" dirty="0">
                <a:solidFill>
                  <a:srgbClr val="FF0000"/>
                </a:solidFill>
                <a:latin typeface="Times New Roman" panose="02020603050405020304" pitchFamily="18" charset="0"/>
                <a:ea typeface="Times New Roman" panose="02020603050405020304" pitchFamily="18" charset="0"/>
              </a:rPr>
              <a:t>est objet d’enseignement.</a:t>
            </a:r>
            <a:r>
              <a:rPr lang="fr-BE" dirty="0">
                <a:latin typeface="Times New Roman" panose="02020603050405020304" pitchFamily="18" charset="0"/>
                <a:ea typeface="Times New Roman" panose="02020603050405020304" pitchFamily="18" charset="0"/>
              </a:rPr>
              <a:t> Conformément à la « forme scolaire » qui s’est progressivement imposée au fil des XIX</a:t>
            </a:r>
            <a:r>
              <a:rPr lang="fr-BE" baseline="30000" dirty="0">
                <a:latin typeface="(Utiliser une police de caractè"/>
                <a:ea typeface="Times New Roman" panose="02020603050405020304" pitchFamily="18" charset="0"/>
                <a:cs typeface="Times New Roman" panose="02020603050405020304" pitchFamily="18" charset="0"/>
              </a:rPr>
              <a:t>e</a:t>
            </a:r>
            <a:r>
              <a:rPr lang="fr-BE" dirty="0">
                <a:latin typeface="Times New Roman" panose="02020603050405020304" pitchFamily="18" charset="0"/>
                <a:ea typeface="Times New Roman" panose="02020603050405020304" pitchFamily="18" charset="0"/>
              </a:rPr>
              <a:t>-XX</a:t>
            </a:r>
            <a:r>
              <a:rPr lang="fr-BE" baseline="30000" dirty="0">
                <a:latin typeface="(Utiliser une police de caractè"/>
                <a:ea typeface="Times New Roman" panose="02020603050405020304" pitchFamily="18" charset="0"/>
                <a:cs typeface="Times New Roman" panose="02020603050405020304" pitchFamily="18" charset="0"/>
              </a:rPr>
              <a:t>e</a:t>
            </a:r>
            <a:r>
              <a:rPr lang="fr-BE" dirty="0">
                <a:latin typeface="Times New Roman" panose="02020603050405020304" pitchFamily="18" charset="0"/>
                <a:ea typeface="Times New Roman" panose="02020603050405020304" pitchFamily="18" charset="0"/>
              </a:rPr>
              <a:t> siècles, avec la généralisation progressive de la scolarisation, </a:t>
            </a:r>
            <a:r>
              <a:rPr lang="fr-BE" b="1" dirty="0">
                <a:solidFill>
                  <a:srgbClr val="FF0000"/>
                </a:solidFill>
                <a:latin typeface="Times New Roman" panose="02020603050405020304" pitchFamily="18" charset="0"/>
                <a:ea typeface="Times New Roman" panose="02020603050405020304" pitchFamily="18" charset="0"/>
              </a:rPr>
              <a:t>à intervalles réguliers et dans un temps précisément imparti, des élèves sont rassemblés par groupe dans un espace conventionnel qu’est la classe et en présence d’un enseignant dont la tâche est de leur faire apprendre cette </a:t>
            </a:r>
            <a:r>
              <a:rPr lang="fr-BE" b="1" dirty="0" smtClean="0">
                <a:solidFill>
                  <a:srgbClr val="FF0000"/>
                </a:solidFill>
                <a:latin typeface="Times New Roman" panose="02020603050405020304" pitchFamily="18" charset="0"/>
                <a:ea typeface="Times New Roman" panose="02020603050405020304" pitchFamily="18" charset="0"/>
              </a:rPr>
              <a:t>histoire </a:t>
            </a:r>
            <a:r>
              <a:rPr lang="fr-BE" dirty="0" smtClean="0">
                <a:latin typeface="Times New Roman" panose="02020603050405020304" pitchFamily="18" charset="0"/>
                <a:ea typeface="Times New Roman" panose="02020603050405020304" pitchFamily="18" charset="0"/>
              </a:rPr>
              <a:t>».</a:t>
            </a:r>
            <a:endParaRPr lang="fr-BE" dirty="0"/>
          </a:p>
        </p:txBody>
      </p:sp>
    </p:spTree>
    <p:extLst>
      <p:ext uri="{BB962C8B-B14F-4D97-AF65-F5344CB8AC3E}">
        <p14:creationId xmlns:p14="http://schemas.microsoft.com/office/powerpoint/2010/main" val="2774517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764208"/>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a:solidFill>
                  <a:srgbClr val="007B8E"/>
                </a:solidFill>
                <a:effectLst>
                  <a:outerShdw blurRad="38100" dist="38100" dir="2700000" algn="tl">
                    <a:srgbClr val="C0C0C0"/>
                  </a:outerShdw>
                </a:effectLst>
              </a:rPr>
              <a:t>2</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Qu’y</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trouve</a:t>
            </a:r>
            <a:r>
              <a:rPr lang="en-US" altLang="fr-FR" sz="3200" dirty="0" smtClean="0">
                <a:solidFill>
                  <a:srgbClr val="007B8E"/>
                </a:solidFill>
                <a:effectLst>
                  <a:outerShdw blurRad="38100" dist="38100" dir="2700000" algn="tl">
                    <a:srgbClr val="C0C0C0"/>
                  </a:outerShdw>
                </a:effectLst>
              </a:rPr>
              <a:t>-t-on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6" name="ZoneTexte 5"/>
          <p:cNvSpPr txBox="1"/>
          <p:nvPr/>
        </p:nvSpPr>
        <p:spPr>
          <a:xfrm>
            <a:off x="2096816" y="2247599"/>
            <a:ext cx="9774619" cy="584775"/>
          </a:xfrm>
          <a:prstGeom prst="rect">
            <a:avLst/>
          </a:prstGeom>
          <a:noFill/>
        </p:spPr>
        <p:txBody>
          <a:bodyPr wrap="square" rtlCol="0">
            <a:spAutoFit/>
          </a:bodyPr>
          <a:lstStyle/>
          <a:p>
            <a:r>
              <a:rPr lang="fr-BE" sz="3200" dirty="0" smtClean="0"/>
              <a:t>1</a:t>
            </a:r>
            <a:r>
              <a:rPr lang="fr-BE" sz="3200" baseline="30000" dirty="0" smtClean="0"/>
              <a:t>ère</a:t>
            </a:r>
            <a:r>
              <a:rPr lang="fr-BE" sz="3200" dirty="0" smtClean="0"/>
              <a:t> partie – Apprendre l’histoire, c’est apprendre quoi ?</a:t>
            </a:r>
          </a:p>
        </p:txBody>
      </p:sp>
      <p:sp>
        <p:nvSpPr>
          <p:cNvPr id="7" name="Rectangle 6"/>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Rectangle 1"/>
          <p:cNvSpPr/>
          <p:nvPr/>
        </p:nvSpPr>
        <p:spPr>
          <a:xfrm>
            <a:off x="2317531" y="2832373"/>
            <a:ext cx="9207062" cy="3139321"/>
          </a:xfrm>
          <a:prstGeom prst="rect">
            <a:avLst/>
          </a:prstGeom>
        </p:spPr>
        <p:txBody>
          <a:bodyPr wrap="square">
            <a:spAutoFit/>
          </a:bodyPr>
          <a:lstStyle/>
          <a:p>
            <a:r>
              <a:rPr lang="fr-BE" dirty="0" smtClean="0">
                <a:latin typeface="Times New Roman" panose="02020603050405020304" pitchFamily="18" charset="0"/>
                <a:ea typeface="Times New Roman" panose="02020603050405020304" pitchFamily="18" charset="0"/>
              </a:rPr>
              <a:t>« </a:t>
            </a:r>
            <a:r>
              <a:rPr lang="fr-BE" b="1" dirty="0" smtClean="0">
                <a:solidFill>
                  <a:srgbClr val="FF0000"/>
                </a:solidFill>
                <a:latin typeface="Times New Roman" panose="02020603050405020304" pitchFamily="18" charset="0"/>
                <a:ea typeface="Times New Roman" panose="02020603050405020304" pitchFamily="18" charset="0"/>
              </a:rPr>
              <a:t>Dans </a:t>
            </a:r>
            <a:r>
              <a:rPr lang="fr-BE" b="1" dirty="0">
                <a:solidFill>
                  <a:srgbClr val="FF0000"/>
                </a:solidFill>
                <a:latin typeface="Times New Roman" panose="02020603050405020304" pitchFamily="18" charset="0"/>
                <a:ea typeface="Times New Roman" panose="02020603050405020304" pitchFamily="18" charset="0"/>
              </a:rPr>
              <a:t>la toute grande majorité des systèmes éducatifs, ce que nous savons de la vie des femmes et des hommes qui ont vécu dans le passé</a:t>
            </a:r>
            <a:r>
              <a:rPr lang="fr-BE" dirty="0">
                <a:latin typeface="Times New Roman" panose="02020603050405020304" pitchFamily="18" charset="0"/>
                <a:ea typeface="Times New Roman" panose="02020603050405020304" pitchFamily="18" charset="0"/>
              </a:rPr>
              <a:t>, des sociétés d’autrefois, des modalités d’organisation du pouvoir, des croyances et des formes d’expression artistique qui prévalaient jadis, des modes de production et d’échanges hier, des relations que ces sociétés entretenaient avec d’autres…, bref ce que nous savons de </a:t>
            </a:r>
            <a:r>
              <a:rPr lang="fr-BE" b="1" dirty="0">
                <a:solidFill>
                  <a:srgbClr val="FF0000"/>
                </a:solidFill>
                <a:latin typeface="Times New Roman" panose="02020603050405020304" pitchFamily="18" charset="0"/>
                <a:ea typeface="Times New Roman" panose="02020603050405020304" pitchFamily="18" charset="0"/>
              </a:rPr>
              <a:t>l’</a:t>
            </a:r>
            <a:r>
              <a:rPr lang="fr-BE" b="1" u="sng" dirty="0">
                <a:solidFill>
                  <a:srgbClr val="FF0000"/>
                </a:solidFill>
                <a:latin typeface="Times New Roman" panose="02020603050405020304" pitchFamily="18" charset="0"/>
                <a:ea typeface="Times New Roman" panose="02020603050405020304" pitchFamily="18" charset="0"/>
              </a:rPr>
              <a:t>h</a:t>
            </a:r>
            <a:r>
              <a:rPr lang="fr-BE" b="1" dirty="0">
                <a:solidFill>
                  <a:srgbClr val="FF0000"/>
                </a:solidFill>
                <a:latin typeface="Times New Roman" panose="02020603050405020304" pitchFamily="18" charset="0"/>
                <a:ea typeface="Times New Roman" panose="02020603050405020304" pitchFamily="18" charset="0"/>
              </a:rPr>
              <a:t>istoire</a:t>
            </a:r>
            <a:r>
              <a:rPr lang="fr-BE" dirty="0">
                <a:latin typeface="Times New Roman" panose="02020603050405020304" pitchFamily="18" charset="0"/>
                <a:ea typeface="Times New Roman" panose="02020603050405020304" pitchFamily="18" charset="0"/>
              </a:rPr>
              <a:t>, définie comme l’ensemble des connaissances élaborées à propos de l’</a:t>
            </a:r>
            <a:r>
              <a:rPr lang="fr-BE" u="sng" dirty="0">
                <a:latin typeface="Times New Roman" panose="02020603050405020304" pitchFamily="18" charset="0"/>
                <a:ea typeface="Times New Roman" panose="02020603050405020304" pitchFamily="18" charset="0"/>
              </a:rPr>
              <a:t>H</a:t>
            </a:r>
            <a:r>
              <a:rPr lang="fr-BE" dirty="0">
                <a:latin typeface="Times New Roman" panose="02020603050405020304" pitchFamily="18" charset="0"/>
                <a:ea typeface="Times New Roman" panose="02020603050405020304" pitchFamily="18" charset="0"/>
              </a:rPr>
              <a:t>istoire des générations qui nous ont précédés, </a:t>
            </a:r>
            <a:r>
              <a:rPr lang="fr-BE" b="1" dirty="0">
                <a:solidFill>
                  <a:srgbClr val="FF0000"/>
                </a:solidFill>
                <a:latin typeface="Times New Roman" panose="02020603050405020304" pitchFamily="18" charset="0"/>
                <a:ea typeface="Times New Roman" panose="02020603050405020304" pitchFamily="18" charset="0"/>
              </a:rPr>
              <a:t>est objet d’enseignement.</a:t>
            </a:r>
            <a:r>
              <a:rPr lang="fr-BE" dirty="0">
                <a:latin typeface="Times New Roman" panose="02020603050405020304" pitchFamily="18" charset="0"/>
                <a:ea typeface="Times New Roman" panose="02020603050405020304" pitchFamily="18" charset="0"/>
              </a:rPr>
              <a:t> Conformément à la « forme scolaire » qui s’est progressivement imposée au fil des XIX</a:t>
            </a:r>
            <a:r>
              <a:rPr lang="fr-BE" baseline="30000" dirty="0">
                <a:latin typeface="(Utiliser une police de caractè"/>
                <a:ea typeface="Times New Roman" panose="02020603050405020304" pitchFamily="18" charset="0"/>
                <a:cs typeface="Times New Roman" panose="02020603050405020304" pitchFamily="18" charset="0"/>
              </a:rPr>
              <a:t>e</a:t>
            </a:r>
            <a:r>
              <a:rPr lang="fr-BE" dirty="0">
                <a:latin typeface="Times New Roman" panose="02020603050405020304" pitchFamily="18" charset="0"/>
                <a:ea typeface="Times New Roman" panose="02020603050405020304" pitchFamily="18" charset="0"/>
              </a:rPr>
              <a:t>-XX</a:t>
            </a:r>
            <a:r>
              <a:rPr lang="fr-BE" baseline="30000" dirty="0">
                <a:latin typeface="(Utiliser une police de caractè"/>
                <a:ea typeface="Times New Roman" panose="02020603050405020304" pitchFamily="18" charset="0"/>
                <a:cs typeface="Times New Roman" panose="02020603050405020304" pitchFamily="18" charset="0"/>
              </a:rPr>
              <a:t>e</a:t>
            </a:r>
            <a:r>
              <a:rPr lang="fr-BE" dirty="0">
                <a:latin typeface="Times New Roman" panose="02020603050405020304" pitchFamily="18" charset="0"/>
                <a:ea typeface="Times New Roman" panose="02020603050405020304" pitchFamily="18" charset="0"/>
              </a:rPr>
              <a:t> siècles, avec la généralisation progressive de la scolarisation, </a:t>
            </a:r>
            <a:r>
              <a:rPr lang="fr-BE" b="1" dirty="0">
                <a:solidFill>
                  <a:srgbClr val="FF0000"/>
                </a:solidFill>
                <a:latin typeface="Times New Roman" panose="02020603050405020304" pitchFamily="18" charset="0"/>
                <a:ea typeface="Times New Roman" panose="02020603050405020304" pitchFamily="18" charset="0"/>
              </a:rPr>
              <a:t>à intervalles réguliers et dans un temps précisément imparti, des élèves sont rassemblés par groupe dans un espace conventionnel qu’est la classe et en présence d’un enseignant dont la tâche est de leur faire apprendre cette </a:t>
            </a:r>
            <a:r>
              <a:rPr lang="fr-BE" b="1" dirty="0" smtClean="0">
                <a:solidFill>
                  <a:srgbClr val="FF0000"/>
                </a:solidFill>
                <a:latin typeface="Times New Roman" panose="02020603050405020304" pitchFamily="18" charset="0"/>
                <a:ea typeface="Times New Roman" panose="02020603050405020304" pitchFamily="18" charset="0"/>
              </a:rPr>
              <a:t>histoire </a:t>
            </a:r>
            <a:r>
              <a:rPr lang="fr-BE" dirty="0" smtClean="0">
                <a:latin typeface="Times New Roman" panose="02020603050405020304" pitchFamily="18" charset="0"/>
                <a:ea typeface="Times New Roman" panose="02020603050405020304" pitchFamily="18" charset="0"/>
              </a:rPr>
              <a:t>».</a:t>
            </a:r>
            <a:endParaRPr lang="fr-BE" dirty="0"/>
          </a:p>
        </p:txBody>
      </p:sp>
      <p:sp>
        <p:nvSpPr>
          <p:cNvPr id="3" name="Flèche droite 2"/>
          <p:cNvSpPr/>
          <p:nvPr/>
        </p:nvSpPr>
        <p:spPr>
          <a:xfrm>
            <a:off x="3011215" y="5971694"/>
            <a:ext cx="851338" cy="602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4183786" y="5971694"/>
            <a:ext cx="6243145" cy="584775"/>
          </a:xfrm>
          <a:prstGeom prst="rect">
            <a:avLst/>
          </a:prstGeom>
          <a:noFill/>
        </p:spPr>
        <p:txBody>
          <a:bodyPr wrap="square" rtlCol="0">
            <a:spAutoFit/>
          </a:bodyPr>
          <a:lstStyle/>
          <a:p>
            <a:r>
              <a:rPr lang="fr-BE" sz="3200" dirty="0" smtClean="0"/>
              <a:t>Qu’est-il possible d’apprendre ?</a:t>
            </a:r>
          </a:p>
        </p:txBody>
      </p:sp>
    </p:spTree>
    <p:extLst>
      <p:ext uri="{BB962C8B-B14F-4D97-AF65-F5344CB8AC3E}">
        <p14:creationId xmlns:p14="http://schemas.microsoft.com/office/powerpoint/2010/main" val="2407221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764208"/>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a:solidFill>
                  <a:srgbClr val="007B8E"/>
                </a:solidFill>
                <a:effectLst>
                  <a:outerShdw blurRad="38100" dist="38100" dir="2700000" algn="tl">
                    <a:srgbClr val="C0C0C0"/>
                  </a:outerShdw>
                </a:effectLst>
              </a:rPr>
              <a:t>2</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Qu’y</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trouve</a:t>
            </a:r>
            <a:r>
              <a:rPr lang="en-US" altLang="fr-FR" sz="3200" dirty="0" smtClean="0">
                <a:solidFill>
                  <a:srgbClr val="007B8E"/>
                </a:solidFill>
                <a:effectLst>
                  <a:outerShdw blurRad="38100" dist="38100" dir="2700000" algn="tl">
                    <a:srgbClr val="C0C0C0"/>
                  </a:outerShdw>
                </a:effectLst>
              </a:rPr>
              <a:t>-t-on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6" name="ZoneTexte 5"/>
          <p:cNvSpPr txBox="1"/>
          <p:nvPr/>
        </p:nvSpPr>
        <p:spPr>
          <a:xfrm>
            <a:off x="1734209" y="2096814"/>
            <a:ext cx="9774619" cy="4524315"/>
          </a:xfrm>
          <a:prstGeom prst="rect">
            <a:avLst/>
          </a:prstGeom>
          <a:noFill/>
        </p:spPr>
        <p:txBody>
          <a:bodyPr wrap="square" rtlCol="0">
            <a:spAutoFit/>
          </a:bodyPr>
          <a:lstStyle/>
          <a:p>
            <a:r>
              <a:rPr lang="fr-BE" sz="3200" dirty="0" smtClean="0"/>
              <a:t>1</a:t>
            </a:r>
            <a:r>
              <a:rPr lang="fr-BE" sz="3200" baseline="30000" dirty="0" smtClean="0"/>
              <a:t>ère</a:t>
            </a:r>
            <a:r>
              <a:rPr lang="fr-BE" sz="3200" dirty="0" smtClean="0"/>
              <a:t> partie – Apprendre l’histoire, c’est apprendre quoi ? 		</a:t>
            </a:r>
            <a:r>
              <a:rPr lang="fr-BE" sz="2400" dirty="0" smtClean="0"/>
              <a:t>	</a:t>
            </a:r>
            <a:r>
              <a:rPr lang="fr-BE" sz="3200" dirty="0" smtClean="0"/>
              <a:t>						</a:t>
            </a:r>
            <a:r>
              <a:rPr lang="fr-BE" sz="2400" dirty="0" smtClean="0"/>
              <a:t>(p. 13-53)</a:t>
            </a:r>
          </a:p>
          <a:p>
            <a:pPr marL="457200" indent="-457200">
              <a:buFontTx/>
              <a:buChar char="-"/>
            </a:pPr>
            <a:r>
              <a:rPr lang="fr-BE" sz="2800" dirty="0" smtClean="0"/>
              <a:t>Des savoirs</a:t>
            </a:r>
          </a:p>
          <a:p>
            <a:pPr marL="457200" indent="-457200">
              <a:buFontTx/>
              <a:buChar char="-"/>
            </a:pPr>
            <a:r>
              <a:rPr lang="fr-BE" sz="2800" dirty="0" smtClean="0"/>
              <a:t>Des concepts</a:t>
            </a:r>
          </a:p>
          <a:p>
            <a:pPr marL="457200" indent="-457200">
              <a:buFontTx/>
              <a:buChar char="-"/>
            </a:pPr>
            <a:r>
              <a:rPr lang="fr-BE" sz="2800" dirty="0" smtClean="0"/>
              <a:t>Des savoir-faire</a:t>
            </a:r>
          </a:p>
          <a:p>
            <a:pPr marL="457200" indent="-457200">
              <a:buFontTx/>
              <a:buChar char="-"/>
            </a:pPr>
            <a:r>
              <a:rPr lang="fr-BE" sz="2800" dirty="0" smtClean="0"/>
              <a:t>La méthode, la perspective, la pensée historiennes et la conscience historique</a:t>
            </a:r>
          </a:p>
          <a:p>
            <a:pPr marL="457200" indent="-457200">
              <a:buFontTx/>
              <a:buChar char="-"/>
            </a:pPr>
            <a:r>
              <a:rPr lang="fr-BE" sz="2800" dirty="0" smtClean="0"/>
              <a:t>La temporalité historique</a:t>
            </a:r>
          </a:p>
          <a:p>
            <a:pPr marL="457200" indent="-457200">
              <a:buFontTx/>
              <a:buChar char="-"/>
            </a:pPr>
            <a:r>
              <a:rPr lang="fr-BE" sz="2800" dirty="0" smtClean="0"/>
              <a:t>Des compétences</a:t>
            </a:r>
          </a:p>
          <a:p>
            <a:pPr marL="457200" indent="-457200">
              <a:buFontTx/>
              <a:buChar char="-"/>
            </a:pPr>
            <a:r>
              <a:rPr lang="fr-BE" sz="2800" dirty="0" smtClean="0"/>
              <a:t>Des attitudes, des comportements, des valeurs</a:t>
            </a:r>
          </a:p>
        </p:txBody>
      </p:sp>
      <p:sp>
        <p:nvSpPr>
          <p:cNvPr id="7" name="Rectangle 6"/>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7483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764208"/>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a:solidFill>
                  <a:srgbClr val="007B8E"/>
                </a:solidFill>
                <a:effectLst>
                  <a:outerShdw blurRad="38100" dist="38100" dir="2700000" algn="tl">
                    <a:srgbClr val="C0C0C0"/>
                  </a:outerShdw>
                </a:effectLst>
              </a:rPr>
              <a:t>2</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Qu’y</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trouve</a:t>
            </a:r>
            <a:r>
              <a:rPr lang="en-US" altLang="fr-FR" sz="3200" dirty="0" smtClean="0">
                <a:solidFill>
                  <a:srgbClr val="007B8E"/>
                </a:solidFill>
                <a:effectLst>
                  <a:outerShdw blurRad="38100" dist="38100" dir="2700000" algn="tl">
                    <a:srgbClr val="C0C0C0"/>
                  </a:outerShdw>
                </a:effectLst>
              </a:rPr>
              <a:t>-t-on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6" name="ZoneTexte 5"/>
          <p:cNvSpPr txBox="1"/>
          <p:nvPr/>
        </p:nvSpPr>
        <p:spPr>
          <a:xfrm>
            <a:off x="2096816" y="2247599"/>
            <a:ext cx="9774619" cy="1938992"/>
          </a:xfrm>
          <a:prstGeom prst="rect">
            <a:avLst/>
          </a:prstGeom>
          <a:noFill/>
        </p:spPr>
        <p:txBody>
          <a:bodyPr wrap="square" rtlCol="0">
            <a:spAutoFit/>
          </a:bodyPr>
          <a:lstStyle/>
          <a:p>
            <a:r>
              <a:rPr lang="fr-BE" sz="3200" dirty="0" smtClean="0"/>
              <a:t>1</a:t>
            </a:r>
            <a:r>
              <a:rPr lang="fr-BE" sz="3200" baseline="30000" dirty="0" smtClean="0"/>
              <a:t>ère</a:t>
            </a:r>
            <a:r>
              <a:rPr lang="fr-BE" sz="3200" dirty="0" smtClean="0"/>
              <a:t> partie – Apprendre l’histoire, c’est apprendre quoi ?</a:t>
            </a:r>
          </a:p>
          <a:p>
            <a:r>
              <a:rPr lang="fr-BE" sz="3200" dirty="0" smtClean="0"/>
              <a:t>2</a:t>
            </a:r>
            <a:r>
              <a:rPr lang="fr-BE" sz="3200" baseline="30000" dirty="0" smtClean="0"/>
              <a:t>ème</a:t>
            </a:r>
            <a:r>
              <a:rPr lang="fr-BE" sz="3200" dirty="0" smtClean="0"/>
              <a:t> partie – Apprendre l’histoire, oui mais comment ?</a:t>
            </a:r>
            <a:r>
              <a:rPr lang="fr-BE" sz="2400" dirty="0" smtClean="0"/>
              <a:t> 										(p. 55-389)</a:t>
            </a:r>
            <a:endParaRPr lang="fr-BE" sz="3200" dirty="0" smtClean="0"/>
          </a:p>
          <a:p>
            <a:endParaRPr lang="fr-BE" sz="3200" dirty="0" smtClean="0"/>
          </a:p>
        </p:txBody>
      </p:sp>
      <p:sp>
        <p:nvSpPr>
          <p:cNvPr id="8" name="Rectangle 7"/>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690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3"/>
          <p:cNvSpPr txBox="1">
            <a:spLocks noChangeArrowheads="1"/>
          </p:cNvSpPr>
          <p:nvPr/>
        </p:nvSpPr>
        <p:spPr>
          <a:xfrm>
            <a:off x="5139578" y="1332605"/>
            <a:ext cx="8692722" cy="3475877"/>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a:solidFill>
                  <a:srgbClr val="007B8E"/>
                </a:solidFill>
                <a:effectLst>
                  <a:outerShdw blurRad="38100" dist="38100" dir="2700000" algn="tl">
                    <a:srgbClr val="C0C0C0"/>
                  </a:outerShdw>
                </a:effectLst>
              </a:rPr>
              <a:t/>
            </a:r>
            <a:br>
              <a:rPr lang="en-US" altLang="fr-FR" sz="3200" dirty="0">
                <a:solidFill>
                  <a:srgbClr val="007B8E"/>
                </a:solidFill>
                <a:effectLst>
                  <a:outerShdw blurRad="38100" dist="38100" dir="2700000" algn="tl">
                    <a:srgbClr val="C0C0C0"/>
                  </a:outerShdw>
                </a:effectLst>
              </a:rPr>
            </a:br>
            <a:r>
              <a:rPr lang="en-US" altLang="fr-FR" sz="3200" dirty="0" smtClean="0">
                <a:solidFill>
                  <a:srgbClr val="007B8E"/>
                </a:solidFill>
                <a:effectLst>
                  <a:outerShdw blurRad="38100" dist="38100" dir="2700000" algn="tl">
                    <a:srgbClr val="C0C0C0"/>
                  </a:outerShdw>
                </a:effectLst>
              </a:rPr>
              <a:t>1. </a:t>
            </a:r>
            <a:r>
              <a:rPr lang="en-US" altLang="fr-FR" sz="3200" dirty="0" err="1" smtClean="0">
                <a:solidFill>
                  <a:srgbClr val="007B8E"/>
                </a:solidFill>
                <a:effectLst>
                  <a:outerShdw blurRad="38100" dist="38100" dir="2700000" algn="tl">
                    <a:srgbClr val="C0C0C0"/>
                  </a:outerShdw>
                </a:effectLst>
              </a:rPr>
              <a:t>Pourquoi</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cet</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ouvrage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defRPr/>
            </a:pPr>
            <a:r>
              <a:rPr lang="en-US" altLang="fr-FR" sz="3200" dirty="0" smtClean="0">
                <a:solidFill>
                  <a:srgbClr val="007B8E"/>
                </a:solidFill>
                <a:effectLst>
                  <a:outerShdw blurRad="38100" dist="38100" dir="2700000" algn="tl">
                    <a:srgbClr val="C0C0C0"/>
                  </a:outerShdw>
                </a:effectLst>
              </a:rPr>
              <a:t>2. </a:t>
            </a:r>
            <a:r>
              <a:rPr lang="en-US" altLang="fr-FR" sz="3200" dirty="0" err="1" smtClean="0">
                <a:solidFill>
                  <a:srgbClr val="007B8E"/>
                </a:solidFill>
                <a:effectLst>
                  <a:outerShdw blurRad="38100" dist="38100" dir="2700000" algn="tl">
                    <a:srgbClr val="C0C0C0"/>
                  </a:outerShdw>
                </a:effectLst>
              </a:rPr>
              <a:t>Qu’y</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trouve</a:t>
            </a:r>
            <a:r>
              <a:rPr lang="en-US" altLang="fr-FR" sz="3200" dirty="0" smtClean="0">
                <a:solidFill>
                  <a:srgbClr val="007B8E"/>
                </a:solidFill>
                <a:effectLst>
                  <a:outerShdw blurRad="38100" dist="38100" dir="2700000" algn="tl">
                    <a:srgbClr val="C0C0C0"/>
                  </a:outerShdw>
                </a:effectLst>
              </a:rPr>
              <a:t>-t-on ?</a:t>
            </a:r>
          </a:p>
          <a:p>
            <a:pPr>
              <a:defRPr/>
            </a:pPr>
            <a:endParaRPr lang="en-US" altLang="fr-FR" sz="3200" dirty="0">
              <a:solidFill>
                <a:srgbClr val="007B8E"/>
              </a:solidFill>
              <a:effectLst>
                <a:outerShdw blurRad="38100" dist="38100" dir="2700000" algn="tl">
                  <a:srgbClr val="C0C0C0"/>
                </a:outerShdw>
              </a:effectLst>
            </a:endParaRPr>
          </a:p>
          <a:p>
            <a:pPr>
              <a:defRPr/>
            </a:pPr>
            <a:r>
              <a:rPr lang="en-US" altLang="fr-FR" sz="3200" dirty="0" smtClean="0">
                <a:solidFill>
                  <a:srgbClr val="007B8E"/>
                </a:solidFill>
                <a:effectLst>
                  <a:outerShdw blurRad="38100" dist="38100" dir="2700000" algn="tl">
                    <a:srgbClr val="C0C0C0"/>
                  </a:outerShdw>
                </a:effectLst>
              </a:rPr>
              <a:t>3. </a:t>
            </a:r>
            <a:r>
              <a:rPr lang="en-US" altLang="fr-FR" sz="3200" dirty="0" err="1" smtClean="0">
                <a:solidFill>
                  <a:srgbClr val="007B8E"/>
                </a:solidFill>
                <a:effectLst>
                  <a:outerShdw blurRad="38100" dist="38100" dir="2700000" algn="tl">
                    <a:srgbClr val="C0C0C0"/>
                  </a:outerShdw>
                </a:effectLst>
              </a:rPr>
              <a:t>Quelle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didactique</a:t>
            </a:r>
            <a:r>
              <a:rPr lang="en-US" altLang="fr-FR" sz="3200" dirty="0">
                <a:solidFill>
                  <a:srgbClr val="007B8E"/>
                </a:solidFill>
                <a:effectLst>
                  <a:outerShdw blurRad="38100" dist="38100" dir="2700000" algn="tl">
                    <a:srgbClr val="C0C0C0"/>
                  </a:outerShdw>
                </a:effectLst>
              </a:rPr>
              <a:t/>
            </a:r>
            <a:br>
              <a:rPr lang="en-US" altLang="fr-FR" sz="3200" dirty="0">
                <a:solidFill>
                  <a:srgbClr val="007B8E"/>
                </a:solidFill>
                <a:effectLst>
                  <a:outerShdw blurRad="38100" dist="38100" dir="2700000" algn="tl">
                    <a:srgbClr val="C0C0C0"/>
                  </a:outerShdw>
                </a:effectLst>
              </a:rPr>
            </a:br>
            <a:r>
              <a:rPr lang="en-US" altLang="fr-FR" sz="3200" dirty="0" smtClean="0">
                <a:solidFill>
                  <a:srgbClr val="007B8E"/>
                </a:solidFill>
                <a:effectLst>
                  <a:outerShdw blurRad="38100" dist="38100" dir="2700000" algn="tl">
                    <a:srgbClr val="C0C0C0"/>
                  </a:outerShdw>
                </a:effectLst>
              </a:rPr>
              <a:t>de </a:t>
            </a:r>
            <a:r>
              <a:rPr lang="en-US" altLang="fr-FR" sz="3200" dirty="0" err="1" smtClean="0">
                <a:solidFill>
                  <a:srgbClr val="007B8E"/>
                </a:solidFill>
                <a:effectLst>
                  <a:outerShdw blurRad="38100" dist="38100" dir="2700000" algn="tl">
                    <a:srgbClr val="C0C0C0"/>
                  </a:outerShdw>
                </a:effectLst>
              </a:rPr>
              <a:t>l’histoire</a:t>
            </a:r>
            <a:r>
              <a:rPr lang="en-US" altLang="fr-FR" sz="3200" dirty="0" smtClean="0">
                <a:solidFill>
                  <a:srgbClr val="007B8E"/>
                </a:solidFill>
                <a:effectLst>
                  <a:outerShdw blurRad="38100" dist="38100" dir="2700000" algn="tl">
                    <a:srgbClr val="C0C0C0"/>
                  </a:outerShdw>
                </a:effectLst>
              </a:rPr>
              <a:t> ?</a:t>
            </a:r>
          </a:p>
          <a:p>
            <a:pPr algn="ctr">
              <a:defRPr/>
            </a:pPr>
            <a:endParaRPr lang="en-US" altLang="fr-FR" sz="3200" dirty="0">
              <a:solidFill>
                <a:srgbClr val="007B8E"/>
              </a:solidFill>
              <a:effectLst>
                <a:outerShdw blurRad="38100" dist="38100" dir="2700000" algn="tl">
                  <a:srgbClr val="C0C0C0"/>
                </a:outerShdw>
              </a:effectLst>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62" y="308514"/>
            <a:ext cx="3966538" cy="59477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4691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764208"/>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a:solidFill>
                  <a:srgbClr val="007B8E"/>
                </a:solidFill>
                <a:effectLst>
                  <a:outerShdw blurRad="38100" dist="38100" dir="2700000" algn="tl">
                    <a:srgbClr val="C0C0C0"/>
                  </a:outerShdw>
                </a:effectLst>
              </a:rPr>
              <a:t>2</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Qu’y</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trouve</a:t>
            </a:r>
            <a:r>
              <a:rPr lang="en-US" altLang="fr-FR" sz="3200" dirty="0" smtClean="0">
                <a:solidFill>
                  <a:srgbClr val="007B8E"/>
                </a:solidFill>
                <a:effectLst>
                  <a:outerShdw blurRad="38100" dist="38100" dir="2700000" algn="tl">
                    <a:srgbClr val="C0C0C0"/>
                  </a:outerShdw>
                </a:effectLst>
              </a:rPr>
              <a:t>-t-on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6" name="ZoneTexte 5"/>
          <p:cNvSpPr txBox="1"/>
          <p:nvPr/>
        </p:nvSpPr>
        <p:spPr>
          <a:xfrm>
            <a:off x="2096816" y="2247599"/>
            <a:ext cx="9774619" cy="4955203"/>
          </a:xfrm>
          <a:prstGeom prst="rect">
            <a:avLst/>
          </a:prstGeom>
          <a:noFill/>
        </p:spPr>
        <p:txBody>
          <a:bodyPr wrap="square" rtlCol="0">
            <a:spAutoFit/>
          </a:bodyPr>
          <a:lstStyle/>
          <a:p>
            <a:r>
              <a:rPr lang="fr-BE" sz="3200" dirty="0" smtClean="0"/>
              <a:t>2</a:t>
            </a:r>
            <a:r>
              <a:rPr lang="fr-BE" sz="3200" baseline="30000" dirty="0" smtClean="0"/>
              <a:t>ème</a:t>
            </a:r>
            <a:r>
              <a:rPr lang="fr-BE" sz="3200" dirty="0" smtClean="0"/>
              <a:t> partie – Apprendre l’histoire, oui mais comment ?</a:t>
            </a:r>
          </a:p>
          <a:p>
            <a:pPr marL="457200" indent="-457200">
              <a:buFontTx/>
              <a:buChar char="-"/>
            </a:pPr>
            <a:r>
              <a:rPr lang="fr-BE" sz="2800" dirty="0" smtClean="0"/>
              <a:t>Elaborer une séquence d’enseignement et préparer des activités d’apprentissage</a:t>
            </a:r>
          </a:p>
          <a:p>
            <a:pPr marL="457200" indent="-457200">
              <a:buFontTx/>
              <a:buChar char="-"/>
            </a:pPr>
            <a:r>
              <a:rPr lang="fr-BE" sz="2800" dirty="0" smtClean="0"/>
              <a:t>Utiliser la diversité des outils à disposition de l’enseignant :</a:t>
            </a:r>
            <a:br>
              <a:rPr lang="fr-BE" sz="2800" dirty="0" smtClean="0"/>
            </a:br>
            <a:r>
              <a:rPr lang="fr-BE" sz="2800" dirty="0" smtClean="0"/>
              <a:t>le tableau et le TBI, le manuel scolaire, les TIC</a:t>
            </a:r>
          </a:p>
          <a:p>
            <a:pPr marL="457200" indent="-457200">
              <a:buFontTx/>
              <a:buChar char="-"/>
            </a:pPr>
            <a:r>
              <a:rPr lang="fr-BE" sz="2800" dirty="0" smtClean="0"/>
              <a:t>Faire apprendre des concepts</a:t>
            </a:r>
          </a:p>
          <a:p>
            <a:pPr marL="457200" indent="-457200">
              <a:buFontTx/>
              <a:buChar char="-"/>
            </a:pPr>
            <a:r>
              <a:rPr lang="fr-BE" sz="2800" dirty="0" smtClean="0"/>
              <a:t>Développer et évaluer la maîtrise de la temporalité historique</a:t>
            </a:r>
          </a:p>
          <a:p>
            <a:pPr marL="457200" indent="-457200">
              <a:buFontTx/>
              <a:buChar char="-"/>
            </a:pPr>
            <a:r>
              <a:rPr lang="fr-BE" sz="2800" dirty="0" smtClean="0"/>
              <a:t>Faire apprendre et évaluer des compétences</a:t>
            </a:r>
          </a:p>
          <a:p>
            <a:pPr marL="457200" indent="-457200">
              <a:buFontTx/>
              <a:buChar char="-"/>
            </a:pPr>
            <a:r>
              <a:rPr lang="fr-BE" sz="2800" dirty="0" smtClean="0"/>
              <a:t>Evaluer (évaluation formative et certificative)</a:t>
            </a:r>
          </a:p>
          <a:p>
            <a:pPr marL="457200" indent="-457200">
              <a:buFontTx/>
              <a:buChar char="-"/>
            </a:pPr>
            <a:r>
              <a:rPr lang="fr-BE" sz="2800" dirty="0" smtClean="0"/>
              <a:t>Planifier les apprentissages</a:t>
            </a:r>
          </a:p>
          <a:p>
            <a:endParaRPr lang="fr-BE" sz="3200" dirty="0" smtClean="0"/>
          </a:p>
        </p:txBody>
      </p:sp>
      <p:sp>
        <p:nvSpPr>
          <p:cNvPr id="7" name="Rectangle 6"/>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17568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764208"/>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a:solidFill>
                  <a:srgbClr val="007B8E"/>
                </a:solidFill>
                <a:effectLst>
                  <a:outerShdw blurRad="38100" dist="38100" dir="2700000" algn="tl">
                    <a:srgbClr val="C0C0C0"/>
                  </a:outerShdw>
                </a:effectLst>
              </a:rPr>
              <a:t>2</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Qu’y</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trouve</a:t>
            </a:r>
            <a:r>
              <a:rPr lang="en-US" altLang="fr-FR" sz="3200" dirty="0" smtClean="0">
                <a:solidFill>
                  <a:srgbClr val="007B8E"/>
                </a:solidFill>
                <a:effectLst>
                  <a:outerShdw blurRad="38100" dist="38100" dir="2700000" algn="tl">
                    <a:srgbClr val="C0C0C0"/>
                  </a:outerShdw>
                </a:effectLst>
              </a:rPr>
              <a:t>-t-on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6" name="ZoneTexte 5"/>
          <p:cNvSpPr txBox="1"/>
          <p:nvPr/>
        </p:nvSpPr>
        <p:spPr>
          <a:xfrm>
            <a:off x="2096816" y="2247599"/>
            <a:ext cx="9774619" cy="2554545"/>
          </a:xfrm>
          <a:prstGeom prst="rect">
            <a:avLst/>
          </a:prstGeom>
          <a:noFill/>
        </p:spPr>
        <p:txBody>
          <a:bodyPr wrap="square" rtlCol="0">
            <a:spAutoFit/>
          </a:bodyPr>
          <a:lstStyle/>
          <a:p>
            <a:r>
              <a:rPr lang="fr-BE" sz="3200" dirty="0" smtClean="0"/>
              <a:t>1</a:t>
            </a:r>
            <a:r>
              <a:rPr lang="fr-BE" sz="3200" baseline="30000" dirty="0" smtClean="0"/>
              <a:t>ère</a:t>
            </a:r>
            <a:r>
              <a:rPr lang="fr-BE" sz="3200" dirty="0" smtClean="0"/>
              <a:t> partie – Apprendre l’histoire, c’est apprendre quoi ?</a:t>
            </a:r>
          </a:p>
          <a:p>
            <a:r>
              <a:rPr lang="fr-BE" sz="3200" dirty="0" smtClean="0"/>
              <a:t>2</a:t>
            </a:r>
            <a:r>
              <a:rPr lang="fr-BE" sz="3200" baseline="30000" dirty="0" smtClean="0"/>
              <a:t>ème</a:t>
            </a:r>
            <a:r>
              <a:rPr lang="fr-BE" sz="3200" dirty="0" smtClean="0"/>
              <a:t> partie – Apprendre l’histoire, oui mais comment ?</a:t>
            </a:r>
          </a:p>
          <a:p>
            <a:r>
              <a:rPr lang="fr-BE" sz="3200" dirty="0" smtClean="0"/>
              <a:t>3</a:t>
            </a:r>
            <a:r>
              <a:rPr lang="fr-BE" sz="3200" baseline="30000" dirty="0" smtClean="0"/>
              <a:t>ème</a:t>
            </a:r>
            <a:r>
              <a:rPr lang="fr-BE" sz="3200" dirty="0" smtClean="0"/>
              <a:t> partie – Les fondements épistémologiques, 		              	             psychopédagogiques et éducatifs </a:t>
            </a:r>
            <a:r>
              <a:rPr lang="fr-BE" sz="2400" dirty="0" smtClean="0"/>
              <a:t>(p. 391-431)</a:t>
            </a:r>
          </a:p>
          <a:p>
            <a:endParaRPr lang="fr-BE" sz="3200" dirty="0" smtClean="0"/>
          </a:p>
        </p:txBody>
      </p:sp>
      <p:sp>
        <p:nvSpPr>
          <p:cNvPr id="7" name="Rectangle 6"/>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75224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764208"/>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a:solidFill>
                  <a:srgbClr val="007B8E"/>
                </a:solidFill>
                <a:effectLst>
                  <a:outerShdw blurRad="38100" dist="38100" dir="2700000" algn="tl">
                    <a:srgbClr val="C0C0C0"/>
                  </a:outerShdw>
                </a:effectLst>
              </a:rPr>
              <a:t>2</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Qu’y</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trouve</a:t>
            </a:r>
            <a:r>
              <a:rPr lang="en-US" altLang="fr-FR" sz="3200" dirty="0" smtClean="0">
                <a:solidFill>
                  <a:srgbClr val="007B8E"/>
                </a:solidFill>
                <a:effectLst>
                  <a:outerShdw blurRad="38100" dist="38100" dir="2700000" algn="tl">
                    <a:srgbClr val="C0C0C0"/>
                  </a:outerShdw>
                </a:effectLst>
              </a:rPr>
              <a:t>-t-on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6" name="ZoneTexte 5"/>
          <p:cNvSpPr txBox="1"/>
          <p:nvPr/>
        </p:nvSpPr>
        <p:spPr>
          <a:xfrm>
            <a:off x="2096816" y="2247599"/>
            <a:ext cx="9774619" cy="4154984"/>
          </a:xfrm>
          <a:prstGeom prst="rect">
            <a:avLst/>
          </a:prstGeom>
          <a:noFill/>
        </p:spPr>
        <p:txBody>
          <a:bodyPr wrap="square" rtlCol="0">
            <a:spAutoFit/>
          </a:bodyPr>
          <a:lstStyle/>
          <a:p>
            <a:r>
              <a:rPr lang="fr-BE" sz="3200" dirty="0" smtClean="0"/>
              <a:t>3</a:t>
            </a:r>
            <a:r>
              <a:rPr lang="fr-BE" sz="3200" baseline="30000" dirty="0" smtClean="0"/>
              <a:t>ème</a:t>
            </a:r>
            <a:r>
              <a:rPr lang="fr-BE" sz="3200" dirty="0" smtClean="0"/>
              <a:t> partie – Les fondements épistémologiques, psychopédagogiques et éducatifs</a:t>
            </a:r>
          </a:p>
          <a:p>
            <a:pPr marL="457200" indent="-457200">
              <a:buFontTx/>
              <a:buChar char="-"/>
            </a:pPr>
            <a:r>
              <a:rPr lang="fr-BE" sz="2800" dirty="0" smtClean="0"/>
              <a:t>L’épistémologie de l’histoire</a:t>
            </a:r>
          </a:p>
          <a:p>
            <a:pPr marL="457200" indent="-457200">
              <a:buFontTx/>
              <a:buChar char="-"/>
            </a:pPr>
            <a:r>
              <a:rPr lang="fr-BE" sz="2800" dirty="0" smtClean="0"/>
              <a:t>La cognition humaine : l’approche sociocognitive</a:t>
            </a:r>
          </a:p>
          <a:p>
            <a:pPr marL="457200" indent="-457200">
              <a:buFontTx/>
              <a:buChar char="-"/>
            </a:pPr>
            <a:r>
              <a:rPr lang="fr-BE" sz="2800" dirty="0" smtClean="0"/>
              <a:t>La psychologie de l’apprenant : le rapport au savoir, la motivation, le rôle de l’enseignant</a:t>
            </a:r>
          </a:p>
          <a:p>
            <a:pPr marL="457200" indent="-457200">
              <a:buFontTx/>
              <a:buChar char="-"/>
            </a:pPr>
            <a:r>
              <a:rPr lang="fr-BE" sz="2800" dirty="0" smtClean="0"/>
              <a:t>Les finalités éducatives de l’enseignement de l’histoire : finalités citoyennes, intellectuelles et culturelle</a:t>
            </a:r>
          </a:p>
          <a:p>
            <a:endParaRPr lang="fr-BE" sz="3200" dirty="0" smtClean="0"/>
          </a:p>
        </p:txBody>
      </p:sp>
      <p:sp>
        <p:nvSpPr>
          <p:cNvPr id="7" name="Rectangle 6"/>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7818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764208"/>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a:solidFill>
                  <a:srgbClr val="007B8E"/>
                </a:solidFill>
                <a:effectLst>
                  <a:outerShdw blurRad="38100" dist="38100" dir="2700000" algn="tl">
                    <a:srgbClr val="C0C0C0"/>
                  </a:outerShdw>
                </a:effectLst>
              </a:rPr>
              <a:t>2</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Qu’y</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trouve</a:t>
            </a:r>
            <a:r>
              <a:rPr lang="en-US" altLang="fr-FR" sz="3200" dirty="0" smtClean="0">
                <a:solidFill>
                  <a:srgbClr val="007B8E"/>
                </a:solidFill>
                <a:effectLst>
                  <a:outerShdw blurRad="38100" dist="38100" dir="2700000" algn="tl">
                    <a:srgbClr val="C0C0C0"/>
                  </a:outerShdw>
                </a:effectLst>
              </a:rPr>
              <a:t>-t-on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6" name="ZoneTexte 5"/>
          <p:cNvSpPr txBox="1"/>
          <p:nvPr/>
        </p:nvSpPr>
        <p:spPr>
          <a:xfrm>
            <a:off x="2096816" y="2247599"/>
            <a:ext cx="9774619" cy="2554545"/>
          </a:xfrm>
          <a:prstGeom prst="rect">
            <a:avLst/>
          </a:prstGeom>
          <a:noFill/>
        </p:spPr>
        <p:txBody>
          <a:bodyPr wrap="square" rtlCol="0">
            <a:spAutoFit/>
          </a:bodyPr>
          <a:lstStyle/>
          <a:p>
            <a:r>
              <a:rPr lang="fr-BE" sz="3200" b="1" dirty="0" smtClean="0">
                <a:solidFill>
                  <a:srgbClr val="000099"/>
                </a:solidFill>
              </a:rPr>
              <a:t>Quoi ?</a:t>
            </a:r>
            <a:r>
              <a:rPr lang="fr-BE" sz="3200" dirty="0" smtClean="0"/>
              <a:t> – Apprendre l’histoire, c’est apprendre quoi ?</a:t>
            </a:r>
          </a:p>
          <a:p>
            <a:r>
              <a:rPr lang="fr-BE" sz="3200" b="1" dirty="0" smtClean="0">
                <a:solidFill>
                  <a:srgbClr val="000099"/>
                </a:solidFill>
              </a:rPr>
              <a:t>Comment ? </a:t>
            </a:r>
            <a:r>
              <a:rPr lang="fr-BE" sz="3200" dirty="0" smtClean="0"/>
              <a:t>– Apprendre l’histoire, oui mais comment ?</a:t>
            </a:r>
          </a:p>
          <a:p>
            <a:r>
              <a:rPr lang="fr-BE" sz="3200" b="1" dirty="0" smtClean="0">
                <a:solidFill>
                  <a:srgbClr val="000099"/>
                </a:solidFill>
              </a:rPr>
              <a:t>Pourquoi ? </a:t>
            </a:r>
            <a:r>
              <a:rPr lang="fr-BE" sz="3200" dirty="0" smtClean="0"/>
              <a:t>– Les fondements épistémologiques, 			             psychopédagogiques et éducatifs</a:t>
            </a:r>
          </a:p>
          <a:p>
            <a:endParaRPr lang="fr-BE" sz="3200" dirty="0" smtClean="0"/>
          </a:p>
        </p:txBody>
      </p:sp>
      <p:sp>
        <p:nvSpPr>
          <p:cNvPr id="7" name="Rectangle 6"/>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6063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3. </a:t>
            </a:r>
            <a:r>
              <a:rPr lang="en-US" altLang="fr-FR" sz="3200" dirty="0" err="1" smtClean="0">
                <a:solidFill>
                  <a:srgbClr val="007B8E"/>
                </a:solidFill>
                <a:effectLst>
                  <a:outerShdw blurRad="38100" dist="38100" dir="2700000" algn="tl">
                    <a:srgbClr val="C0C0C0"/>
                  </a:outerShdw>
                </a:effectLst>
              </a:rPr>
              <a:t>Quelle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didactique</a:t>
            </a:r>
            <a:r>
              <a:rPr lang="en-US" altLang="fr-FR" sz="3200" dirty="0" smtClean="0">
                <a:solidFill>
                  <a:srgbClr val="007B8E"/>
                </a:solidFill>
                <a:effectLst>
                  <a:outerShdw blurRad="38100" dist="38100" dir="2700000" algn="tl">
                    <a:srgbClr val="C0C0C0"/>
                  </a:outerShdw>
                </a:effectLst>
              </a:rPr>
              <a:t> de </a:t>
            </a:r>
            <a:r>
              <a:rPr lang="en-US" altLang="fr-FR" sz="3200" dirty="0" err="1" smtClean="0">
                <a:solidFill>
                  <a:srgbClr val="007B8E"/>
                </a:solidFill>
                <a:effectLst>
                  <a:outerShdw blurRad="38100" dist="38100" dir="2700000" algn="tl">
                    <a:srgbClr val="C0C0C0"/>
                  </a:outerShdw>
                </a:effectLst>
              </a:rPr>
              <a:t>l’histoire</a:t>
            </a:r>
            <a:r>
              <a:rPr lang="en-US" altLang="fr-FR" sz="3200" dirty="0" smtClean="0">
                <a:solidFill>
                  <a:srgbClr val="007B8E"/>
                </a:solidFill>
                <a:effectLst>
                  <a:outerShdw blurRad="38100" dist="38100" dir="2700000" algn="tl">
                    <a:srgbClr val="C0C0C0"/>
                  </a:outerShdw>
                </a:effectLst>
              </a:rPr>
              <a:t> ?</a:t>
            </a:r>
          </a:p>
          <a:p>
            <a:pPr marL="514350" indent="-514350">
              <a:buAutoNum type="arabicPeriod"/>
              <a:defRPr/>
            </a:pPr>
            <a:endParaRPr lang="en-US" altLang="fr-FR" sz="3200" dirty="0">
              <a:solidFill>
                <a:srgbClr val="007B8E"/>
              </a:solidFill>
              <a:effectLst>
                <a:outerShdw blurRad="38100" dist="38100" dir="2700000" algn="tl">
                  <a:srgbClr val="C0C0C0"/>
                </a:outerShdw>
              </a:effectLst>
            </a:endParaRPr>
          </a:p>
          <a:p>
            <a:pPr marL="514350" indent="-514350">
              <a:buAutoNum type="arabicPeriod"/>
              <a:defRPr/>
            </a:pPr>
            <a:endParaRPr lang="en-US" altLang="fr-FR" sz="3200" dirty="0" smtClean="0">
              <a:solidFill>
                <a:srgbClr val="007B8E"/>
              </a:solidFill>
              <a:effectLst>
                <a:outerShdw blurRad="38100" dist="38100" dir="2700000" algn="tl">
                  <a:srgbClr val="C0C0C0"/>
                </a:outerShdw>
              </a:effectLst>
            </a:endParaRPr>
          </a:p>
          <a:p>
            <a:pPr algn="ctr">
              <a:defRPr/>
            </a:pPr>
            <a:endParaRPr lang="en-US" altLang="fr-FR" sz="3200" dirty="0" smtClean="0">
              <a:solidFill>
                <a:srgbClr val="007B8E"/>
              </a:solidFill>
              <a:effectLst>
                <a:outerShdw blurRad="38100" dist="38100" dir="2700000" algn="tl">
                  <a:srgbClr val="C0C0C0"/>
                </a:outerShdw>
              </a:effectLst>
            </a:endParaRP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6" name="Rectangle 5"/>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6965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3. </a:t>
            </a:r>
            <a:r>
              <a:rPr lang="en-US" altLang="fr-FR" sz="3200" dirty="0" err="1" smtClean="0">
                <a:solidFill>
                  <a:srgbClr val="007B8E"/>
                </a:solidFill>
                <a:effectLst>
                  <a:outerShdw blurRad="38100" dist="38100" dir="2700000" algn="tl">
                    <a:srgbClr val="C0C0C0"/>
                  </a:outerShdw>
                </a:effectLst>
              </a:rPr>
              <a:t>Quelle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didactique</a:t>
            </a:r>
            <a:r>
              <a:rPr lang="en-US" altLang="fr-FR" sz="3200" dirty="0" smtClean="0">
                <a:solidFill>
                  <a:srgbClr val="007B8E"/>
                </a:solidFill>
                <a:effectLst>
                  <a:outerShdw blurRad="38100" dist="38100" dir="2700000" algn="tl">
                    <a:srgbClr val="C0C0C0"/>
                  </a:outerShdw>
                </a:effectLst>
              </a:rPr>
              <a:t> de </a:t>
            </a:r>
            <a:r>
              <a:rPr lang="en-US" altLang="fr-FR" sz="3200" dirty="0" err="1" smtClean="0">
                <a:solidFill>
                  <a:srgbClr val="007B8E"/>
                </a:solidFill>
                <a:effectLst>
                  <a:outerShdw blurRad="38100" dist="38100" dir="2700000" algn="tl">
                    <a:srgbClr val="C0C0C0"/>
                  </a:outerShdw>
                </a:effectLst>
              </a:rPr>
              <a:t>l’histoire</a:t>
            </a:r>
            <a:r>
              <a:rPr lang="en-US" altLang="fr-FR" sz="3200" dirty="0" smtClean="0">
                <a:solidFill>
                  <a:srgbClr val="007B8E"/>
                </a:solidFill>
                <a:effectLst>
                  <a:outerShdw blurRad="38100" dist="38100" dir="2700000" algn="tl">
                    <a:srgbClr val="C0C0C0"/>
                  </a:outerShdw>
                </a:effectLst>
              </a:rPr>
              <a:t> ?</a:t>
            </a:r>
          </a:p>
          <a:p>
            <a:pPr marL="514350" indent="-514350">
              <a:buAutoNum type="arabicPeriod"/>
              <a:defRPr/>
            </a:pPr>
            <a:endParaRPr lang="en-US" altLang="fr-FR" sz="3200" dirty="0">
              <a:solidFill>
                <a:srgbClr val="007B8E"/>
              </a:solidFill>
              <a:effectLst>
                <a:outerShdw blurRad="38100" dist="38100" dir="2700000" algn="tl">
                  <a:srgbClr val="C0C0C0"/>
                </a:outerShdw>
              </a:effectLst>
            </a:endParaRPr>
          </a:p>
          <a:p>
            <a:pPr marL="514350" indent="-514350">
              <a:buAutoNum type="arabicPeriod"/>
              <a:defRPr/>
            </a:pPr>
            <a:endParaRPr lang="en-US" altLang="fr-FR" sz="3200" dirty="0" smtClean="0">
              <a:solidFill>
                <a:srgbClr val="007B8E"/>
              </a:solidFill>
              <a:effectLst>
                <a:outerShdw blurRad="38100" dist="38100" dir="2700000" algn="tl">
                  <a:srgbClr val="C0C0C0"/>
                </a:outerShdw>
              </a:effectLst>
            </a:endParaRPr>
          </a:p>
          <a:p>
            <a:pPr algn="ctr">
              <a:defRPr/>
            </a:pPr>
            <a:endParaRPr lang="en-US" altLang="fr-FR" sz="3200" dirty="0" smtClean="0">
              <a:solidFill>
                <a:srgbClr val="007B8E"/>
              </a:solidFill>
              <a:effectLst>
                <a:outerShdw blurRad="38100" dist="38100" dir="2700000" algn="tl">
                  <a:srgbClr val="C0C0C0"/>
                </a:outerShdw>
              </a:effectLst>
            </a:endParaRPr>
          </a:p>
          <a:p>
            <a:pPr algn="ctr">
              <a:defRPr/>
            </a:pPr>
            <a:r>
              <a:rPr lang="en-US" altLang="fr-FR" sz="3200" dirty="0" err="1" smtClean="0">
                <a:solidFill>
                  <a:srgbClr val="007B8E"/>
                </a:solidFill>
                <a:effectLst>
                  <a:outerShdw blurRad="38100" dist="38100" dir="2700000" algn="tl">
                    <a:srgbClr val="C0C0C0"/>
                  </a:outerShdw>
                </a:effectLst>
              </a:rPr>
              <a:t>Une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didactique</a:t>
            </a:r>
            <a:r>
              <a:rPr lang="en-US" altLang="fr-FR" sz="3200" dirty="0" smtClean="0">
                <a:solidFill>
                  <a:srgbClr val="007B8E"/>
                </a:solidFill>
                <a:effectLst>
                  <a:outerShdw blurRad="38100" dist="38100" dir="2700000" algn="tl">
                    <a:srgbClr val="C0C0C0"/>
                  </a:outerShdw>
                </a:effectLst>
              </a:rPr>
              <a:t> de </a:t>
            </a:r>
            <a:r>
              <a:rPr lang="en-US" altLang="fr-FR" sz="3200" dirty="0" err="1" smtClean="0">
                <a:solidFill>
                  <a:srgbClr val="007B8E"/>
                </a:solidFill>
                <a:effectLst>
                  <a:outerShdw blurRad="38100" dist="38100" dir="2700000" algn="tl">
                    <a:srgbClr val="C0C0C0"/>
                  </a:outerShdw>
                </a:effectLst>
              </a:rPr>
              <a:t>l’enquête</a:t>
            </a:r>
            <a:r>
              <a:rPr lang="en-US" altLang="fr-FR" sz="3200" dirty="0" smtClean="0">
                <a:solidFill>
                  <a:srgbClr val="007B8E"/>
                </a:solidFill>
                <a:effectLst>
                  <a:outerShdw blurRad="38100" dist="38100" dir="2700000" algn="tl">
                    <a:srgbClr val="C0C0C0"/>
                  </a:outerShdw>
                </a:effectLst>
              </a:rPr>
              <a:t>”</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2" name="Flèche vers le bas 1"/>
          <p:cNvSpPr/>
          <p:nvPr/>
        </p:nvSpPr>
        <p:spPr>
          <a:xfrm>
            <a:off x="5615487" y="2254470"/>
            <a:ext cx="930166" cy="961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7471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3. </a:t>
            </a:r>
            <a:r>
              <a:rPr lang="en-US" altLang="fr-FR" sz="3200" dirty="0" err="1" smtClean="0">
                <a:solidFill>
                  <a:srgbClr val="007B8E"/>
                </a:solidFill>
                <a:effectLst>
                  <a:outerShdw blurRad="38100" dist="38100" dir="2700000" algn="tl">
                    <a:srgbClr val="C0C0C0"/>
                  </a:outerShdw>
                </a:effectLst>
              </a:rPr>
              <a:t>Quelle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didactique</a:t>
            </a:r>
            <a:r>
              <a:rPr lang="en-US" altLang="fr-FR" sz="3200" dirty="0" smtClean="0">
                <a:solidFill>
                  <a:srgbClr val="007B8E"/>
                </a:solidFill>
                <a:effectLst>
                  <a:outerShdw blurRad="38100" dist="38100" dir="2700000" algn="tl">
                    <a:srgbClr val="C0C0C0"/>
                  </a:outerShdw>
                </a:effectLst>
              </a:rPr>
              <a:t> de </a:t>
            </a:r>
            <a:r>
              <a:rPr lang="en-US" altLang="fr-FR" sz="3200" dirty="0" err="1" smtClean="0">
                <a:solidFill>
                  <a:srgbClr val="007B8E"/>
                </a:solidFill>
                <a:effectLst>
                  <a:outerShdw blurRad="38100" dist="38100" dir="2700000" algn="tl">
                    <a:srgbClr val="C0C0C0"/>
                  </a:outerShdw>
                </a:effectLst>
              </a:rPr>
              <a:t>l’histoire</a:t>
            </a:r>
            <a:r>
              <a:rPr lang="en-US" altLang="fr-FR" sz="3200" dirty="0" smtClean="0">
                <a:solidFill>
                  <a:srgbClr val="007B8E"/>
                </a:solidFill>
                <a:effectLst>
                  <a:outerShdw blurRad="38100" dist="38100" dir="2700000" algn="tl">
                    <a:srgbClr val="C0C0C0"/>
                  </a:outerShdw>
                </a:effectLst>
              </a:rPr>
              <a:t> ?</a:t>
            </a:r>
          </a:p>
          <a:p>
            <a:pPr marL="514350" indent="-514350">
              <a:buAutoNum type="arabicPeriod"/>
              <a:defRPr/>
            </a:pPr>
            <a:endParaRPr lang="en-US" altLang="fr-FR" sz="3200" dirty="0">
              <a:solidFill>
                <a:srgbClr val="007B8E"/>
              </a:solidFill>
              <a:effectLst>
                <a:outerShdw blurRad="38100" dist="38100" dir="2700000" algn="tl">
                  <a:srgbClr val="C0C0C0"/>
                </a:outerShdw>
              </a:effectLst>
            </a:endParaRPr>
          </a:p>
          <a:p>
            <a:pPr marL="514350" indent="-514350">
              <a:buAutoNum type="arabicPeriod"/>
              <a:defRPr/>
            </a:pPr>
            <a:endParaRPr lang="en-US" altLang="fr-FR" sz="3200" dirty="0" smtClean="0">
              <a:solidFill>
                <a:srgbClr val="007B8E"/>
              </a:solidFill>
              <a:effectLst>
                <a:outerShdw blurRad="38100" dist="38100" dir="2700000" algn="tl">
                  <a:srgbClr val="C0C0C0"/>
                </a:outerShdw>
              </a:effectLst>
            </a:endParaRPr>
          </a:p>
          <a:p>
            <a:pPr algn="ctr">
              <a:defRPr/>
            </a:pPr>
            <a:endParaRPr lang="en-US" altLang="fr-FR" sz="3200" dirty="0" smtClean="0">
              <a:solidFill>
                <a:srgbClr val="007B8E"/>
              </a:solidFill>
              <a:effectLst>
                <a:outerShdw blurRad="38100" dist="38100" dir="2700000" algn="tl">
                  <a:srgbClr val="C0C0C0"/>
                </a:outerShdw>
              </a:effectLst>
            </a:endParaRPr>
          </a:p>
          <a:p>
            <a:pPr algn="ctr">
              <a:defRPr/>
            </a:pPr>
            <a:r>
              <a:rPr lang="en-US" altLang="fr-FR" sz="3200" dirty="0" err="1" smtClean="0">
                <a:solidFill>
                  <a:srgbClr val="007B8E"/>
                </a:solidFill>
                <a:effectLst>
                  <a:outerShdw blurRad="38100" dist="38100" dir="2700000" algn="tl">
                    <a:srgbClr val="C0C0C0"/>
                  </a:outerShdw>
                </a:effectLst>
              </a:rPr>
              <a:t>Une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didactique</a:t>
            </a:r>
            <a:r>
              <a:rPr lang="en-US" altLang="fr-FR" sz="3200" dirty="0" smtClean="0">
                <a:solidFill>
                  <a:srgbClr val="007B8E"/>
                </a:solidFill>
                <a:effectLst>
                  <a:outerShdw blurRad="38100" dist="38100" dir="2700000" algn="tl">
                    <a:srgbClr val="C0C0C0"/>
                  </a:outerShdw>
                </a:effectLst>
              </a:rPr>
              <a:t> de </a:t>
            </a:r>
            <a:r>
              <a:rPr lang="en-US" altLang="fr-FR" sz="3200" dirty="0" err="1" smtClean="0">
                <a:solidFill>
                  <a:srgbClr val="007B8E"/>
                </a:solidFill>
                <a:effectLst>
                  <a:outerShdw blurRad="38100" dist="38100" dir="2700000" algn="tl">
                    <a:srgbClr val="C0C0C0"/>
                  </a:outerShdw>
                </a:effectLst>
              </a:rPr>
              <a:t>l’enquête</a:t>
            </a:r>
            <a:r>
              <a:rPr lang="en-US" altLang="fr-FR" sz="3200" dirty="0" smtClean="0">
                <a:solidFill>
                  <a:srgbClr val="007B8E"/>
                </a:solidFill>
                <a:effectLst>
                  <a:outerShdw blurRad="38100" dist="38100" dir="2700000" algn="tl">
                    <a:srgbClr val="C0C0C0"/>
                  </a:outerShdw>
                </a:effectLst>
              </a:rPr>
              <a:t>”</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2" name="Flèche vers le bas 1"/>
          <p:cNvSpPr/>
          <p:nvPr/>
        </p:nvSpPr>
        <p:spPr>
          <a:xfrm>
            <a:off x="5615487" y="2254470"/>
            <a:ext cx="930166" cy="961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Ellipse 2"/>
          <p:cNvSpPr/>
          <p:nvPr/>
        </p:nvSpPr>
        <p:spPr>
          <a:xfrm>
            <a:off x="7031421" y="2885090"/>
            <a:ext cx="2680138" cy="14819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9837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3. </a:t>
            </a:r>
            <a:r>
              <a:rPr lang="en-US" altLang="fr-FR" sz="3200" dirty="0" err="1" smtClean="0">
                <a:solidFill>
                  <a:srgbClr val="007B8E"/>
                </a:solidFill>
                <a:effectLst>
                  <a:outerShdw blurRad="38100" dist="38100" dir="2700000" algn="tl">
                    <a:srgbClr val="C0C0C0"/>
                  </a:outerShdw>
                </a:effectLst>
              </a:rPr>
              <a:t>Quelle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didactique</a:t>
            </a:r>
            <a:r>
              <a:rPr lang="en-US" altLang="fr-FR" sz="3200" dirty="0" smtClean="0">
                <a:solidFill>
                  <a:srgbClr val="007B8E"/>
                </a:solidFill>
                <a:effectLst>
                  <a:outerShdw blurRad="38100" dist="38100" dir="2700000" algn="tl">
                    <a:srgbClr val="C0C0C0"/>
                  </a:outerShdw>
                </a:effectLst>
              </a:rPr>
              <a:t> de </a:t>
            </a:r>
            <a:r>
              <a:rPr lang="en-US" altLang="fr-FR" sz="3200" dirty="0" err="1" smtClean="0">
                <a:solidFill>
                  <a:srgbClr val="007B8E"/>
                </a:solidFill>
                <a:effectLst>
                  <a:outerShdw blurRad="38100" dist="38100" dir="2700000" algn="tl">
                    <a:srgbClr val="C0C0C0"/>
                  </a:outerShdw>
                </a:effectLst>
              </a:rPr>
              <a:t>l’histoire</a:t>
            </a:r>
            <a:r>
              <a:rPr lang="en-US" altLang="fr-FR" sz="3200" dirty="0" smtClean="0">
                <a:solidFill>
                  <a:srgbClr val="007B8E"/>
                </a:solidFill>
                <a:effectLst>
                  <a:outerShdw blurRad="38100" dist="38100" dir="2700000" algn="tl">
                    <a:srgbClr val="C0C0C0"/>
                  </a:outerShdw>
                </a:effectLst>
              </a:rPr>
              <a:t> ?</a:t>
            </a:r>
          </a:p>
          <a:p>
            <a:pPr marL="514350" indent="-514350">
              <a:buAutoNum type="arabicPeriod"/>
              <a:defRPr/>
            </a:pPr>
            <a:endParaRPr lang="en-US" altLang="fr-FR" sz="3200" dirty="0">
              <a:solidFill>
                <a:srgbClr val="007B8E"/>
              </a:solidFill>
              <a:effectLst>
                <a:outerShdw blurRad="38100" dist="38100" dir="2700000" algn="tl">
                  <a:srgbClr val="C0C0C0"/>
                </a:outerShdw>
              </a:effectLst>
            </a:endParaRPr>
          </a:p>
          <a:p>
            <a:pPr marL="514350" indent="-514350">
              <a:buAutoNum type="arabicPeriod"/>
              <a:defRPr/>
            </a:pPr>
            <a:endParaRPr lang="en-US" altLang="fr-FR" sz="3200" dirty="0" smtClean="0">
              <a:solidFill>
                <a:srgbClr val="007B8E"/>
              </a:solidFill>
              <a:effectLst>
                <a:outerShdw blurRad="38100" dist="38100" dir="2700000" algn="tl">
                  <a:srgbClr val="C0C0C0"/>
                </a:outerShdw>
              </a:effectLst>
            </a:endParaRPr>
          </a:p>
          <a:p>
            <a:pPr algn="ctr">
              <a:defRPr/>
            </a:pPr>
            <a:endParaRPr lang="en-US" altLang="fr-FR" sz="3200" dirty="0" smtClean="0">
              <a:solidFill>
                <a:srgbClr val="007B8E"/>
              </a:solidFill>
              <a:effectLst>
                <a:outerShdw blurRad="38100" dist="38100" dir="2700000" algn="tl">
                  <a:srgbClr val="C0C0C0"/>
                </a:outerShdw>
              </a:effectLst>
            </a:endParaRPr>
          </a:p>
          <a:p>
            <a:pPr algn="ctr">
              <a:defRPr/>
            </a:pPr>
            <a:r>
              <a:rPr lang="en-US" altLang="fr-FR" sz="3200" dirty="0" err="1" smtClean="0">
                <a:solidFill>
                  <a:srgbClr val="007B8E"/>
                </a:solidFill>
                <a:effectLst>
                  <a:outerShdw blurRad="38100" dist="38100" dir="2700000" algn="tl">
                    <a:srgbClr val="C0C0C0"/>
                  </a:outerShdw>
                </a:effectLst>
              </a:rPr>
              <a:t>Une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didactique</a:t>
            </a:r>
            <a:r>
              <a:rPr lang="en-US" altLang="fr-FR" sz="3200" dirty="0" smtClean="0">
                <a:solidFill>
                  <a:srgbClr val="007B8E"/>
                </a:solidFill>
                <a:effectLst>
                  <a:outerShdw blurRad="38100" dist="38100" dir="2700000" algn="tl">
                    <a:srgbClr val="C0C0C0"/>
                  </a:outerShdw>
                </a:effectLst>
              </a:rPr>
              <a:t> de </a:t>
            </a:r>
            <a:r>
              <a:rPr lang="en-US" altLang="fr-FR" sz="3200" dirty="0" err="1" smtClean="0">
                <a:solidFill>
                  <a:srgbClr val="007B8E"/>
                </a:solidFill>
                <a:effectLst>
                  <a:outerShdw blurRad="38100" dist="38100" dir="2700000" algn="tl">
                    <a:srgbClr val="C0C0C0"/>
                  </a:outerShdw>
                </a:effectLst>
              </a:rPr>
              <a:t>l’enquête</a:t>
            </a:r>
            <a:r>
              <a:rPr lang="en-US" altLang="fr-FR" sz="3200" dirty="0" smtClean="0">
                <a:solidFill>
                  <a:srgbClr val="007B8E"/>
                </a:solidFill>
                <a:effectLst>
                  <a:outerShdw blurRad="38100" dist="38100" dir="2700000" algn="tl">
                    <a:srgbClr val="C0C0C0"/>
                  </a:outerShdw>
                </a:effectLst>
              </a:rPr>
              <a:t>”</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2" name="Flèche vers le bas 1"/>
          <p:cNvSpPr/>
          <p:nvPr/>
        </p:nvSpPr>
        <p:spPr>
          <a:xfrm>
            <a:off x="5615487" y="2254470"/>
            <a:ext cx="930166" cy="961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Ellipse 2"/>
          <p:cNvSpPr/>
          <p:nvPr/>
        </p:nvSpPr>
        <p:spPr>
          <a:xfrm>
            <a:off x="7031421" y="2885090"/>
            <a:ext cx="2680138" cy="14819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 name="Connecteur droit avec flèche 6"/>
          <p:cNvCxnSpPr/>
          <p:nvPr/>
        </p:nvCxnSpPr>
        <p:spPr>
          <a:xfrm flipH="1">
            <a:off x="5912069" y="4037162"/>
            <a:ext cx="1265108" cy="6609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031750" y="4397072"/>
            <a:ext cx="5457234" cy="1815882"/>
          </a:xfrm>
          <a:prstGeom prst="rect">
            <a:avLst/>
          </a:prstGeom>
          <a:noFill/>
        </p:spPr>
        <p:txBody>
          <a:bodyPr wrap="square" rtlCol="0">
            <a:spAutoFit/>
          </a:bodyPr>
          <a:lstStyle/>
          <a:p>
            <a:r>
              <a:rPr lang="fr-FR" sz="2800" b="1" dirty="0" smtClean="0"/>
              <a:t>L’histoire</a:t>
            </a:r>
            <a:r>
              <a:rPr lang="fr-FR" sz="2800" dirty="0" smtClean="0"/>
              <a:t> (</a:t>
            </a:r>
            <a:r>
              <a:rPr lang="fr-FR" sz="2800" dirty="0" err="1" smtClean="0"/>
              <a:t>Ἱστορί</a:t>
            </a:r>
            <a:r>
              <a:rPr lang="fr-FR" sz="2800" dirty="0" smtClean="0"/>
              <a:t>α ou </a:t>
            </a:r>
            <a:r>
              <a:rPr lang="fr-FR" sz="2800" i="1" dirty="0" smtClean="0"/>
              <a:t>historia</a:t>
            </a:r>
            <a:r>
              <a:rPr lang="fr-FR" sz="2800" dirty="0"/>
              <a:t>) </a:t>
            </a:r>
            <a:r>
              <a:rPr lang="fr-FR" sz="2800" dirty="0" smtClean="0"/>
              <a:t>= </a:t>
            </a:r>
            <a:r>
              <a:rPr lang="fr-FR" sz="2800" dirty="0"/>
              <a:t>« recherche, </a:t>
            </a:r>
            <a:r>
              <a:rPr lang="fr-FR" sz="2800" b="1" dirty="0"/>
              <a:t>enquête</a:t>
            </a:r>
            <a:r>
              <a:rPr lang="fr-FR" sz="2800" dirty="0"/>
              <a:t>, information » et le </a:t>
            </a:r>
            <a:r>
              <a:rPr lang="fr-FR" sz="2800" dirty="0" smtClean="0"/>
              <a:t>résultat de cette </a:t>
            </a:r>
            <a:r>
              <a:rPr lang="fr-FR" sz="2800" dirty="0"/>
              <a:t>enquête </a:t>
            </a:r>
            <a:r>
              <a:rPr lang="fr-FR" sz="2800" dirty="0" smtClean="0"/>
              <a:t>soit le</a:t>
            </a:r>
            <a:r>
              <a:rPr lang="fr-FR" sz="2800" dirty="0"/>
              <a:t> « récit »</a:t>
            </a:r>
            <a:endParaRPr lang="fr-BE" sz="2800" b="1" dirty="0"/>
          </a:p>
        </p:txBody>
      </p:sp>
      <p:sp>
        <p:nvSpPr>
          <p:cNvPr id="11" name="ZoneTexte 10"/>
          <p:cNvSpPr txBox="1"/>
          <p:nvPr/>
        </p:nvSpPr>
        <p:spPr>
          <a:xfrm>
            <a:off x="6540146" y="5305013"/>
            <a:ext cx="4874087" cy="523220"/>
          </a:xfrm>
          <a:prstGeom prst="rect">
            <a:avLst/>
          </a:prstGeom>
          <a:noFill/>
        </p:spPr>
        <p:txBody>
          <a:bodyPr wrap="square" rtlCol="0">
            <a:spAutoFit/>
          </a:bodyPr>
          <a:lstStyle/>
          <a:p>
            <a:r>
              <a:rPr lang="fr-BE" sz="2800" b="1" dirty="0" smtClean="0"/>
              <a:t>Apprendre  = enquêter</a:t>
            </a:r>
            <a:endParaRPr lang="fr-BE" sz="2800" b="1" dirty="0"/>
          </a:p>
        </p:txBody>
      </p:sp>
      <p:cxnSp>
        <p:nvCxnSpPr>
          <p:cNvPr id="12" name="Connecteur droit avec flèche 11"/>
          <p:cNvCxnSpPr/>
          <p:nvPr/>
        </p:nvCxnSpPr>
        <p:spPr>
          <a:xfrm flipH="1">
            <a:off x="7186114" y="4364966"/>
            <a:ext cx="543154" cy="8578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45557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60788" y="1001530"/>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lgn="ctr">
              <a:defRPr/>
            </a:pPr>
            <a:r>
              <a:rPr lang="en-US" altLang="fr-FR" sz="3200" dirty="0" err="1" smtClean="0">
                <a:solidFill>
                  <a:srgbClr val="007B8E"/>
                </a:solidFill>
                <a:effectLst>
                  <a:outerShdw blurRad="38100" dist="38100" dir="2700000" algn="tl">
                    <a:srgbClr val="C0C0C0"/>
                  </a:outerShdw>
                </a:effectLst>
              </a:rPr>
              <a:t>Une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didactique</a:t>
            </a:r>
            <a:r>
              <a:rPr lang="en-US" altLang="fr-FR" sz="3200" dirty="0" smtClean="0">
                <a:solidFill>
                  <a:srgbClr val="007B8E"/>
                </a:solidFill>
                <a:effectLst>
                  <a:outerShdw blurRad="38100" dist="38100" dir="2700000" algn="tl">
                    <a:srgbClr val="C0C0C0"/>
                  </a:outerShdw>
                </a:effectLst>
              </a:rPr>
              <a:t> de </a:t>
            </a:r>
            <a:r>
              <a:rPr lang="en-US" altLang="fr-FR" sz="3200" dirty="0" err="1" smtClean="0">
                <a:solidFill>
                  <a:srgbClr val="007B8E"/>
                </a:solidFill>
                <a:effectLst>
                  <a:outerShdw blurRad="38100" dist="38100" dir="2700000" algn="tl">
                    <a:srgbClr val="C0C0C0"/>
                  </a:outerShdw>
                </a:effectLst>
              </a:rPr>
              <a:t>l’enquête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6" name="Rectangle 5"/>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97331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92319" y="804330"/>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lgn="ctr">
              <a:defRPr/>
            </a:pPr>
            <a:r>
              <a:rPr lang="en-US" altLang="fr-FR" sz="3200" dirty="0" err="1" smtClean="0">
                <a:solidFill>
                  <a:srgbClr val="007B8E"/>
                </a:solidFill>
                <a:effectLst>
                  <a:outerShdw blurRad="38100" dist="38100" dir="2700000" algn="tl">
                    <a:srgbClr val="C0C0C0"/>
                  </a:outerShdw>
                </a:effectLst>
              </a:rPr>
              <a:t>Une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didactique</a:t>
            </a:r>
            <a:r>
              <a:rPr lang="en-US" altLang="fr-FR" sz="3200" dirty="0" smtClean="0">
                <a:solidFill>
                  <a:srgbClr val="007B8E"/>
                </a:solidFill>
                <a:effectLst>
                  <a:outerShdw blurRad="38100" dist="38100" dir="2700000" algn="tl">
                    <a:srgbClr val="C0C0C0"/>
                  </a:outerShdw>
                </a:effectLst>
              </a:rPr>
              <a:t> de </a:t>
            </a:r>
            <a:r>
              <a:rPr lang="en-US" altLang="fr-FR" sz="3200" dirty="0" err="1" smtClean="0">
                <a:solidFill>
                  <a:srgbClr val="007B8E"/>
                </a:solidFill>
                <a:effectLst>
                  <a:outerShdw blurRad="38100" dist="38100" dir="2700000" algn="tl">
                    <a:srgbClr val="C0C0C0"/>
                  </a:outerShdw>
                </a:effectLst>
              </a:rPr>
              <a:t>l’enquête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648" y="1542001"/>
            <a:ext cx="3456429" cy="2304774"/>
          </a:xfrm>
          <a:prstGeom prst="rect">
            <a:avLst/>
          </a:prstGeom>
        </p:spPr>
      </p:pic>
      <p:sp>
        <p:nvSpPr>
          <p:cNvPr id="6" name="Rectangle 5"/>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221441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1. </a:t>
            </a:r>
            <a:r>
              <a:rPr lang="en-US" altLang="fr-FR" sz="3200" dirty="0" err="1" smtClean="0">
                <a:solidFill>
                  <a:srgbClr val="007B8E"/>
                </a:solidFill>
                <a:effectLst>
                  <a:outerShdw blurRad="38100" dist="38100" dir="2700000" algn="tl">
                    <a:srgbClr val="C0C0C0"/>
                  </a:outerShdw>
                </a:effectLst>
              </a:rPr>
              <a:t>Pourquoi</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cet</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ouvrage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6" name="Rectangle 5"/>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16379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92319" y="804330"/>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lgn="ctr">
              <a:defRPr/>
            </a:pPr>
            <a:r>
              <a:rPr lang="en-US" altLang="fr-FR" sz="3200" dirty="0" err="1" smtClean="0">
                <a:solidFill>
                  <a:srgbClr val="007B8E"/>
                </a:solidFill>
                <a:effectLst>
                  <a:outerShdw blurRad="38100" dist="38100" dir="2700000" algn="tl">
                    <a:srgbClr val="C0C0C0"/>
                  </a:outerShdw>
                </a:effectLst>
              </a:rPr>
              <a:t>Une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didactique</a:t>
            </a:r>
            <a:r>
              <a:rPr lang="en-US" altLang="fr-FR" sz="3200" dirty="0" smtClean="0">
                <a:solidFill>
                  <a:srgbClr val="007B8E"/>
                </a:solidFill>
                <a:effectLst>
                  <a:outerShdw blurRad="38100" dist="38100" dir="2700000" algn="tl">
                    <a:srgbClr val="C0C0C0"/>
                  </a:outerShdw>
                </a:effectLst>
              </a:rPr>
              <a:t> de </a:t>
            </a:r>
            <a:r>
              <a:rPr lang="en-US" altLang="fr-FR" sz="3200" dirty="0" err="1" smtClean="0">
                <a:solidFill>
                  <a:srgbClr val="007B8E"/>
                </a:solidFill>
                <a:effectLst>
                  <a:outerShdw blurRad="38100" dist="38100" dir="2700000" algn="tl">
                    <a:srgbClr val="C0C0C0"/>
                  </a:outerShdw>
                </a:effectLst>
              </a:rPr>
              <a:t>l’enquête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648" y="1542001"/>
            <a:ext cx="3456429" cy="2304774"/>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5078" y="3840988"/>
            <a:ext cx="3456428" cy="2599792"/>
          </a:xfrm>
          <a:prstGeom prst="rect">
            <a:avLst/>
          </a:prstGeom>
        </p:spPr>
      </p:pic>
      <p:sp>
        <p:nvSpPr>
          <p:cNvPr id="8" name="Rectangle 7"/>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57159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92319" y="804330"/>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lgn="ctr">
              <a:defRPr/>
            </a:pPr>
            <a:r>
              <a:rPr lang="en-US" altLang="fr-FR" sz="3200" dirty="0" err="1" smtClean="0">
                <a:solidFill>
                  <a:srgbClr val="007B8E"/>
                </a:solidFill>
                <a:effectLst>
                  <a:outerShdw blurRad="38100" dist="38100" dir="2700000" algn="tl">
                    <a:srgbClr val="C0C0C0"/>
                  </a:outerShdw>
                </a:effectLst>
              </a:rPr>
              <a:t>Une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didactique</a:t>
            </a:r>
            <a:r>
              <a:rPr lang="en-US" altLang="fr-FR" sz="3200" dirty="0" smtClean="0">
                <a:solidFill>
                  <a:srgbClr val="007B8E"/>
                </a:solidFill>
                <a:effectLst>
                  <a:outerShdw blurRad="38100" dist="38100" dir="2700000" algn="tl">
                    <a:srgbClr val="C0C0C0"/>
                  </a:outerShdw>
                </a:effectLst>
              </a:rPr>
              <a:t> de </a:t>
            </a:r>
            <a:r>
              <a:rPr lang="en-US" altLang="fr-FR" sz="3200" dirty="0" err="1" smtClean="0">
                <a:solidFill>
                  <a:srgbClr val="007B8E"/>
                </a:solidFill>
                <a:effectLst>
                  <a:outerShdw blurRad="38100" dist="38100" dir="2700000" algn="tl">
                    <a:srgbClr val="C0C0C0"/>
                  </a:outerShdw>
                </a:effectLst>
              </a:rPr>
              <a:t>l’enquête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648" y="1542001"/>
            <a:ext cx="3456429" cy="2304774"/>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5077" y="1542001"/>
            <a:ext cx="3474336" cy="2316714"/>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6452" y="3849614"/>
            <a:ext cx="3482219" cy="2599792"/>
          </a:xfrm>
          <a:prstGeom prst="rect">
            <a:avLst/>
          </a:prstGeom>
        </p:spPr>
      </p:pic>
      <p:sp>
        <p:nvSpPr>
          <p:cNvPr id="9" name="Rectangle 8"/>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7351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92319" y="804330"/>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lgn="ctr">
              <a:defRPr/>
            </a:pPr>
            <a:r>
              <a:rPr lang="en-US" altLang="fr-FR" sz="3200" dirty="0" err="1" smtClean="0">
                <a:solidFill>
                  <a:srgbClr val="007B8E"/>
                </a:solidFill>
                <a:effectLst>
                  <a:outerShdw blurRad="38100" dist="38100" dir="2700000" algn="tl">
                    <a:srgbClr val="C0C0C0"/>
                  </a:outerShdw>
                </a:effectLst>
              </a:rPr>
              <a:t>Une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didactique</a:t>
            </a:r>
            <a:r>
              <a:rPr lang="en-US" altLang="fr-FR" sz="3200" dirty="0" smtClean="0">
                <a:solidFill>
                  <a:srgbClr val="007B8E"/>
                </a:solidFill>
                <a:effectLst>
                  <a:outerShdw blurRad="38100" dist="38100" dir="2700000" algn="tl">
                    <a:srgbClr val="C0C0C0"/>
                  </a:outerShdw>
                </a:effectLst>
              </a:rPr>
              <a:t> de </a:t>
            </a:r>
            <a:r>
              <a:rPr lang="en-US" altLang="fr-FR" sz="3200" dirty="0" err="1" smtClean="0">
                <a:solidFill>
                  <a:srgbClr val="007B8E"/>
                </a:solidFill>
                <a:effectLst>
                  <a:outerShdw blurRad="38100" dist="38100" dir="2700000" algn="tl">
                    <a:srgbClr val="C0C0C0"/>
                  </a:outerShdw>
                </a:effectLst>
              </a:rPr>
              <a:t>l’enquête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648" y="1542001"/>
            <a:ext cx="3456429" cy="2304774"/>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5077" y="1542001"/>
            <a:ext cx="3474336" cy="2316714"/>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6607" y="3849614"/>
            <a:ext cx="3901343" cy="2599791"/>
          </a:xfrm>
          <a:prstGeom prst="rect">
            <a:avLst/>
          </a:prstGeom>
        </p:spPr>
      </p:pic>
      <p:sp>
        <p:nvSpPr>
          <p:cNvPr id="9" name="Rectangle 8"/>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6452" y="3849614"/>
            <a:ext cx="3482219" cy="2599792"/>
          </a:xfrm>
          <a:prstGeom prst="rect">
            <a:avLst/>
          </a:prstGeom>
        </p:spPr>
      </p:pic>
    </p:spTree>
    <p:extLst>
      <p:ext uri="{BB962C8B-B14F-4D97-AF65-F5344CB8AC3E}">
        <p14:creationId xmlns:p14="http://schemas.microsoft.com/office/powerpoint/2010/main" val="221048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92319" y="804330"/>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lgn="ctr">
              <a:defRPr/>
            </a:pPr>
            <a:r>
              <a:rPr lang="en-US" altLang="fr-FR" sz="3200" dirty="0" err="1" smtClean="0">
                <a:solidFill>
                  <a:srgbClr val="007B8E"/>
                </a:solidFill>
                <a:effectLst>
                  <a:outerShdw blurRad="38100" dist="38100" dir="2700000" algn="tl">
                    <a:srgbClr val="C0C0C0"/>
                  </a:outerShdw>
                </a:effectLst>
              </a:rPr>
              <a:t>Une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didactique</a:t>
            </a:r>
            <a:r>
              <a:rPr lang="en-US" altLang="fr-FR" sz="3200" dirty="0" smtClean="0">
                <a:solidFill>
                  <a:srgbClr val="007B8E"/>
                </a:solidFill>
                <a:effectLst>
                  <a:outerShdw blurRad="38100" dist="38100" dir="2700000" algn="tl">
                    <a:srgbClr val="C0C0C0"/>
                  </a:outerShdw>
                </a:effectLst>
              </a:rPr>
              <a:t> de </a:t>
            </a:r>
            <a:r>
              <a:rPr lang="en-US" altLang="fr-FR" sz="3200" dirty="0" err="1" smtClean="0">
                <a:solidFill>
                  <a:srgbClr val="007B8E"/>
                </a:solidFill>
                <a:effectLst>
                  <a:outerShdw blurRad="38100" dist="38100" dir="2700000" algn="tl">
                    <a:srgbClr val="C0C0C0"/>
                  </a:outerShdw>
                </a:effectLst>
              </a:rPr>
              <a:t>l’enquête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648" y="1542001"/>
            <a:ext cx="3456429" cy="2304774"/>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5077" y="1542001"/>
            <a:ext cx="3474336" cy="2316714"/>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6607" y="3849614"/>
            <a:ext cx="3901343" cy="2599791"/>
          </a:xfrm>
          <a:prstGeom prst="rect">
            <a:avLst/>
          </a:prstGeom>
        </p:spPr>
      </p:pic>
      <p:sp>
        <p:nvSpPr>
          <p:cNvPr id="9" name="Rectangle 8"/>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6452" y="3849614"/>
            <a:ext cx="3482219" cy="2599792"/>
          </a:xfrm>
          <a:prstGeom prst="rect">
            <a:avLst/>
          </a:prstGeom>
        </p:spPr>
      </p:pic>
      <p:sp>
        <p:nvSpPr>
          <p:cNvPr id="11" name="Rectangle 3"/>
          <p:cNvSpPr txBox="1">
            <a:spLocks noChangeArrowheads="1"/>
          </p:cNvSpPr>
          <p:nvPr/>
        </p:nvSpPr>
        <p:spPr>
          <a:xfrm>
            <a:off x="8939047" y="2850774"/>
            <a:ext cx="3610971" cy="2120466"/>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lgn="ctr">
              <a:defRPr/>
            </a:pPr>
            <a:r>
              <a:rPr lang="en-US" altLang="fr-FR" sz="3200" dirty="0" err="1" smtClean="0">
                <a:solidFill>
                  <a:srgbClr val="007B8E"/>
                </a:solidFill>
                <a:effectLst>
                  <a:outerShdw blurRad="38100" dist="38100" dir="2700000" algn="tl">
                    <a:srgbClr val="C0C0C0"/>
                  </a:outerShdw>
                </a:effectLst>
              </a:rPr>
              <a:t>Une</a:t>
            </a:r>
            <a:r>
              <a:rPr lang="en-US" altLang="fr-FR" sz="3200" dirty="0">
                <a:solidFill>
                  <a:srgbClr val="007B8E"/>
                </a:solidFill>
                <a:effectLst>
                  <a:outerShdw blurRad="38100" dist="38100" dir="2700000" algn="tl">
                    <a:srgbClr val="C0C0C0"/>
                  </a:outerShdw>
                </a:effectLst>
              </a:rPr>
              <a:t/>
            </a:r>
            <a:br>
              <a:rPr lang="en-US" altLang="fr-FR" sz="3200" dirty="0">
                <a:solidFill>
                  <a:srgbClr val="007B8E"/>
                </a:solidFill>
                <a:effectLst>
                  <a:outerShdw blurRad="38100" dist="38100" dir="2700000" algn="tl">
                    <a:srgbClr val="C0C0C0"/>
                  </a:outerShdw>
                </a:effectLst>
              </a:rPr>
            </a:br>
            <a:r>
              <a:rPr lang="en-US" altLang="fr-FR" sz="3200" dirty="0" err="1" smtClean="0">
                <a:solidFill>
                  <a:srgbClr val="007B8E"/>
                </a:solidFill>
                <a:effectLst>
                  <a:outerShdw blurRad="38100" dist="38100" dir="2700000" algn="tl">
                    <a:srgbClr val="C0C0C0"/>
                  </a:outerShdw>
                </a:effectLst>
              </a:rPr>
              <a:t>didactique</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pluraliste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Tree>
    <p:extLst>
      <p:ext uri="{BB962C8B-B14F-4D97-AF65-F5344CB8AC3E}">
        <p14:creationId xmlns:p14="http://schemas.microsoft.com/office/powerpoint/2010/main" val="3916329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Grp="1" noChangeArrowheads="1"/>
          </p:cNvSpPr>
          <p:nvPr/>
        </p:nvSpPr>
        <p:spPr bwMode="auto">
          <a:xfrm>
            <a:off x="5013726" y="2844130"/>
            <a:ext cx="6968359" cy="2230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algn="l" eaLnBrk="1" hangingPunct="1"/>
            <a:r>
              <a:rPr lang="fr-BE" sz="2800" b="1" dirty="0" smtClean="0">
                <a:solidFill>
                  <a:srgbClr val="007B8E"/>
                </a:solidFill>
                <a:latin typeface="Verdana"/>
                <a:ea typeface="ＭＳ Ｐゴシック" charset="0"/>
                <a:cs typeface="Verdana"/>
              </a:rPr>
              <a:t>Diffusion </a:t>
            </a:r>
          </a:p>
          <a:p>
            <a:pPr algn="l" eaLnBrk="1" hangingPunct="1"/>
            <a:endParaRPr lang="fr-BE" sz="2800" b="1" dirty="0" smtClean="0">
              <a:solidFill>
                <a:srgbClr val="007B8E"/>
              </a:solidFill>
              <a:latin typeface="Verdana"/>
              <a:ea typeface="ＭＳ Ｐゴシック" charset="0"/>
              <a:cs typeface="Verdana"/>
            </a:endParaRPr>
          </a:p>
          <a:p>
            <a:pPr algn="l" eaLnBrk="1" hangingPunct="1">
              <a:buFont typeface="Arial" pitchFamily="34" charset="0"/>
              <a:buChar char="•"/>
            </a:pPr>
            <a:r>
              <a:rPr lang="fr-BE" sz="2800" dirty="0" smtClean="0">
                <a:solidFill>
                  <a:srgbClr val="007B8E"/>
                </a:solidFill>
                <a:latin typeface="Verdana"/>
                <a:ea typeface="ＭＳ Ｐゴシック" charset="0"/>
                <a:cs typeface="Verdana"/>
              </a:rPr>
              <a:t> </a:t>
            </a:r>
            <a:r>
              <a:rPr lang="fr-BE" sz="2800" dirty="0" smtClean="0">
                <a:solidFill>
                  <a:srgbClr val="007B8E"/>
                </a:solidFill>
                <a:latin typeface="Verdana"/>
                <a:ea typeface="ＭＳ Ｐゴシック" charset="0"/>
                <a:cs typeface="Verdana"/>
              </a:rPr>
              <a:t>en Belgique et en Europe </a:t>
            </a:r>
            <a:r>
              <a:rPr lang="fr-BE" sz="2800" dirty="0">
                <a:solidFill>
                  <a:srgbClr val="007B8E"/>
                </a:solidFill>
                <a:latin typeface="Verdana"/>
                <a:ea typeface="ＭＳ Ｐゴシック" charset="0"/>
                <a:cs typeface="Verdana"/>
              </a:rPr>
              <a:t>: Éditions </a:t>
            </a:r>
            <a:r>
              <a:rPr lang="fr-BE" sz="2800">
                <a:solidFill>
                  <a:srgbClr val="007B8E"/>
                </a:solidFill>
                <a:latin typeface="Verdana"/>
                <a:ea typeface="ＭＳ Ｐゴシック" charset="0"/>
                <a:cs typeface="Verdana"/>
              </a:rPr>
              <a:t>Érasme </a:t>
            </a:r>
            <a:endParaRPr lang="fr-BE" sz="2800" smtClean="0">
              <a:solidFill>
                <a:srgbClr val="007B8E"/>
              </a:solidFill>
              <a:latin typeface="Verdana"/>
              <a:ea typeface="ＭＳ Ｐゴシック" charset="0"/>
              <a:cs typeface="Verdana"/>
            </a:endParaRPr>
          </a:p>
          <a:p>
            <a:pPr algn="l" eaLnBrk="1" hangingPunct="1">
              <a:buFont typeface="Arial" pitchFamily="34" charset="0"/>
              <a:buChar char="•"/>
            </a:pPr>
            <a:endParaRPr lang="fr-BE" sz="2800" dirty="0" smtClean="0">
              <a:solidFill>
                <a:srgbClr val="007B8E"/>
              </a:solidFill>
              <a:latin typeface="Verdana"/>
              <a:ea typeface="ＭＳ Ｐゴシック" charset="0"/>
              <a:cs typeface="Verdana"/>
            </a:endParaRPr>
          </a:p>
          <a:p>
            <a:pPr algn="l" eaLnBrk="1" hangingPunct="1">
              <a:buFont typeface="Arial" pitchFamily="34" charset="0"/>
              <a:buChar char="•"/>
            </a:pPr>
            <a:r>
              <a:rPr lang="fr-BE" sz="2800" dirty="0" smtClean="0">
                <a:solidFill>
                  <a:srgbClr val="007B8E"/>
                </a:solidFill>
                <a:latin typeface="Verdana"/>
                <a:ea typeface="ＭＳ Ｐゴシック" charset="0"/>
                <a:cs typeface="Verdana"/>
              </a:rPr>
              <a:t> </a:t>
            </a:r>
            <a:r>
              <a:rPr lang="fr-BE" sz="2800" dirty="0">
                <a:solidFill>
                  <a:srgbClr val="007B8E"/>
                </a:solidFill>
                <a:latin typeface="Verdana"/>
                <a:ea typeface="ＭＳ Ｐゴシック" charset="0"/>
                <a:cs typeface="Verdana"/>
              </a:rPr>
              <a:t>au Québec : Éditions </a:t>
            </a:r>
            <a:r>
              <a:rPr lang="fr-BE" sz="2800" dirty="0" smtClean="0">
                <a:solidFill>
                  <a:srgbClr val="007B8E"/>
                </a:solidFill>
                <a:latin typeface="Verdana"/>
                <a:ea typeface="ＭＳ Ｐゴシック" charset="0"/>
                <a:cs typeface="Verdana"/>
              </a:rPr>
              <a:t>CEC</a:t>
            </a:r>
            <a:endParaRPr lang="fr-BE" sz="2800" dirty="0" smtClean="0">
              <a:solidFill>
                <a:srgbClr val="007B8E"/>
              </a:solidFill>
              <a:latin typeface="Verdana"/>
              <a:ea typeface="ＭＳ Ｐゴシック" charset="0"/>
              <a:cs typeface="Verdana"/>
            </a:endParaRPr>
          </a:p>
          <a:p>
            <a:pPr lvl="2" algn="l"/>
            <a:endParaRPr lang="fr-FR" sz="1400" b="1" dirty="0" smtClean="0">
              <a:solidFill>
                <a:schemeClr val="bg2">
                  <a:lumMod val="50000"/>
                </a:schemeClr>
              </a:solidFill>
              <a:latin typeface="Verdana" pitchFamily="34" charset="0"/>
              <a:ea typeface="Verdana" pitchFamily="34" charset="0"/>
              <a:cs typeface="Verdana" pitchFamily="34" charset="0"/>
            </a:endParaRPr>
          </a:p>
          <a:p>
            <a:pPr algn="l" eaLnBrk="1" hangingPunct="1">
              <a:buFont typeface="Arial" pitchFamily="34" charset="0"/>
              <a:buChar char="•"/>
            </a:pPr>
            <a:endParaRPr lang="fr-BE" sz="2800" dirty="0" smtClean="0">
              <a:solidFill>
                <a:srgbClr val="007B8E"/>
              </a:solidFill>
              <a:latin typeface="Verdana"/>
              <a:ea typeface="ＭＳ Ｐゴシック" charset="0"/>
              <a:cs typeface="Verdana"/>
            </a:endParaRPr>
          </a:p>
          <a:p>
            <a:pPr algn="l" eaLnBrk="1" hangingPunct="1"/>
            <a:endParaRPr lang="fr-BE" sz="2800" dirty="0" smtClean="0">
              <a:solidFill>
                <a:srgbClr val="007B8E"/>
              </a:solidFill>
              <a:latin typeface="Verdana"/>
              <a:ea typeface="ＭＳ Ｐゴシック" charset="0"/>
              <a:cs typeface="Verdana"/>
            </a:endParaRPr>
          </a:p>
          <a:p>
            <a:pPr algn="l" eaLnBrk="1" hangingPunct="1"/>
            <a:endParaRPr lang="fr-BE" sz="2000" dirty="0" smtClean="0">
              <a:solidFill>
                <a:srgbClr val="007B8E"/>
              </a:solidFill>
              <a:latin typeface="Verdana" pitchFamily="34" charset="0"/>
              <a:ea typeface="Verdana" pitchFamily="34" charset="0"/>
              <a:cs typeface="Verdana" pitchFamily="34" charset="0"/>
            </a:endParaRPr>
          </a:p>
          <a:p>
            <a:pPr algn="l" eaLnBrk="1" hangingPunct="1"/>
            <a:r>
              <a:rPr lang="en-US" sz="1200" dirty="0" smtClean="0">
                <a:solidFill>
                  <a:srgbClr val="007B8E"/>
                </a:solidFill>
                <a:effectLst>
                  <a:outerShdw blurRad="38100" dist="38100" dir="2700000" algn="tl">
                    <a:srgbClr val="DDDDDD"/>
                  </a:outerShdw>
                </a:effectLst>
                <a:latin typeface="Verdana"/>
                <a:ea typeface="ＭＳ Ｐゴシック" charset="0"/>
                <a:cs typeface="Verdana"/>
              </a:rPr>
              <a:t>www.editionserasme.be/faireapprendrelhistoire</a:t>
            </a:r>
            <a:endParaRPr lang="en-US" sz="1200" dirty="0" smtClean="0">
              <a:solidFill>
                <a:srgbClr val="007B8E"/>
              </a:solidFill>
              <a:effectLst>
                <a:outerShdw blurRad="38100" dist="38100" dir="2700000" algn="tl">
                  <a:srgbClr val="DDDDDD"/>
                </a:outerShdw>
              </a:effectLst>
              <a:latin typeface="Verdana"/>
              <a:ea typeface="ＭＳ Ｐゴシック" charset="0"/>
              <a:cs typeface="Verdana"/>
              <a:hlinkClick r:id="rId3"/>
            </a:endParaRPr>
          </a:p>
          <a:p>
            <a:pPr algn="l" eaLnBrk="1" hangingPunct="1"/>
            <a:endParaRPr lang="en-US" sz="2000" dirty="0" smtClean="0">
              <a:latin typeface="Verdana" pitchFamily="34" charset="0"/>
              <a:ea typeface="Verdana" pitchFamily="34" charset="0"/>
              <a:cs typeface="Verdana" pitchFamily="34" charset="0"/>
            </a:endParaRPr>
          </a:p>
          <a:p>
            <a:pPr algn="l" eaLnBrk="1" hangingPunct="1"/>
            <a:endParaRPr lang="en-US" sz="2800" dirty="0">
              <a:solidFill>
                <a:srgbClr val="007B8E"/>
              </a:solidFill>
              <a:latin typeface="Verdana"/>
              <a:ea typeface="ＭＳ Ｐゴシック" charset="0"/>
              <a:cs typeface="Verdana"/>
            </a:endParaRPr>
          </a:p>
        </p:txBody>
      </p:sp>
      <p:sp>
        <p:nvSpPr>
          <p:cNvPr id="6" name="Rectangle 5"/>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62" y="308514"/>
            <a:ext cx="3966538" cy="59477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6808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1. </a:t>
            </a:r>
            <a:r>
              <a:rPr lang="en-US" altLang="fr-FR" sz="3200" dirty="0" err="1" smtClean="0">
                <a:solidFill>
                  <a:srgbClr val="007B8E"/>
                </a:solidFill>
                <a:effectLst>
                  <a:outerShdw blurRad="38100" dist="38100" dir="2700000" algn="tl">
                    <a:srgbClr val="C0C0C0"/>
                  </a:outerShdw>
                </a:effectLst>
              </a:rPr>
              <a:t>Pourquoi</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cet</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ouvrage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2" name="ZoneTexte 1"/>
          <p:cNvSpPr txBox="1"/>
          <p:nvPr/>
        </p:nvSpPr>
        <p:spPr>
          <a:xfrm>
            <a:off x="2096814" y="2380593"/>
            <a:ext cx="8671034" cy="1077218"/>
          </a:xfrm>
          <a:prstGeom prst="rect">
            <a:avLst/>
          </a:prstGeom>
          <a:noFill/>
        </p:spPr>
        <p:txBody>
          <a:bodyPr wrap="square" rtlCol="0">
            <a:spAutoFit/>
          </a:bodyPr>
          <a:lstStyle/>
          <a:p>
            <a:r>
              <a:rPr lang="fr-BE" sz="3200" dirty="0" smtClean="0"/>
              <a:t>La littérature en didactique de l’histoire :</a:t>
            </a:r>
            <a:br>
              <a:rPr lang="fr-BE" sz="3200" dirty="0" smtClean="0"/>
            </a:br>
            <a:r>
              <a:rPr lang="fr-BE" sz="3200" dirty="0" smtClean="0"/>
              <a:t>une littérature schizophrénique… </a:t>
            </a:r>
            <a:endParaRPr lang="fr-BE" sz="3200" dirty="0"/>
          </a:p>
        </p:txBody>
      </p:sp>
      <p:sp>
        <p:nvSpPr>
          <p:cNvPr id="6" name="Rectangle 5"/>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38002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1. </a:t>
            </a:r>
            <a:r>
              <a:rPr lang="en-US" altLang="fr-FR" sz="3200" dirty="0" err="1" smtClean="0">
                <a:solidFill>
                  <a:srgbClr val="007B8E"/>
                </a:solidFill>
                <a:effectLst>
                  <a:outerShdw blurRad="38100" dist="38100" dir="2700000" algn="tl">
                    <a:srgbClr val="C0C0C0"/>
                  </a:outerShdw>
                </a:effectLst>
              </a:rPr>
              <a:t>Pourquoi</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cet</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ouvrage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2" name="ZoneTexte 1"/>
          <p:cNvSpPr txBox="1"/>
          <p:nvPr/>
        </p:nvSpPr>
        <p:spPr>
          <a:xfrm>
            <a:off x="2096814" y="2380593"/>
            <a:ext cx="8671034" cy="1077218"/>
          </a:xfrm>
          <a:prstGeom prst="rect">
            <a:avLst/>
          </a:prstGeom>
          <a:noFill/>
        </p:spPr>
        <p:txBody>
          <a:bodyPr wrap="square" rtlCol="0">
            <a:spAutoFit/>
          </a:bodyPr>
          <a:lstStyle/>
          <a:p>
            <a:r>
              <a:rPr lang="fr-BE" sz="3200" dirty="0" smtClean="0"/>
              <a:t>La littérature en didactique de l’histoire :</a:t>
            </a:r>
            <a:br>
              <a:rPr lang="fr-BE" sz="3200" dirty="0" smtClean="0"/>
            </a:br>
            <a:r>
              <a:rPr lang="fr-BE" sz="3200" dirty="0" smtClean="0"/>
              <a:t>une littérature schizophrénique… </a:t>
            </a:r>
            <a:endParaRPr lang="fr-BE" sz="3200" dirty="0"/>
          </a:p>
        </p:txBody>
      </p:sp>
      <p:sp>
        <p:nvSpPr>
          <p:cNvPr id="3" name="Flèche gauche 2"/>
          <p:cNvSpPr/>
          <p:nvPr/>
        </p:nvSpPr>
        <p:spPr>
          <a:xfrm rot="19471636">
            <a:off x="3090042" y="3531477"/>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p:cNvSpPr/>
          <p:nvPr/>
        </p:nvSpPr>
        <p:spPr>
          <a:xfrm>
            <a:off x="909501" y="4306765"/>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1537650" y="4716253"/>
            <a:ext cx="2648607" cy="1815882"/>
          </a:xfrm>
          <a:prstGeom prst="rect">
            <a:avLst/>
          </a:prstGeom>
          <a:noFill/>
        </p:spPr>
        <p:txBody>
          <a:bodyPr wrap="square" rtlCol="0">
            <a:spAutoFit/>
          </a:bodyPr>
          <a:lstStyle/>
          <a:p>
            <a:r>
              <a:rPr lang="fr-BE" sz="2800" dirty="0" smtClean="0"/>
              <a:t>Des ouvrages sur</a:t>
            </a:r>
            <a:br>
              <a:rPr lang="fr-BE" sz="2800" dirty="0" smtClean="0"/>
            </a:br>
            <a:r>
              <a:rPr lang="fr-BE" sz="2800" dirty="0" smtClean="0"/>
              <a:t>des questions pratiques…</a:t>
            </a:r>
          </a:p>
          <a:p>
            <a:endParaRPr lang="fr-BE" sz="2800" dirty="0"/>
          </a:p>
        </p:txBody>
      </p:sp>
      <p:sp>
        <p:nvSpPr>
          <p:cNvPr id="9" name="Rectangle 8"/>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56672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1. </a:t>
            </a:r>
            <a:r>
              <a:rPr lang="en-US" altLang="fr-FR" sz="3200" dirty="0" err="1" smtClean="0">
                <a:solidFill>
                  <a:srgbClr val="007B8E"/>
                </a:solidFill>
                <a:effectLst>
                  <a:outerShdw blurRad="38100" dist="38100" dir="2700000" algn="tl">
                    <a:srgbClr val="C0C0C0"/>
                  </a:outerShdw>
                </a:effectLst>
              </a:rPr>
              <a:t>Pourquoi</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cet</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ouvrage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2" name="ZoneTexte 1"/>
          <p:cNvSpPr txBox="1"/>
          <p:nvPr/>
        </p:nvSpPr>
        <p:spPr>
          <a:xfrm>
            <a:off x="2096814" y="2380593"/>
            <a:ext cx="8671034" cy="1077218"/>
          </a:xfrm>
          <a:prstGeom prst="rect">
            <a:avLst/>
          </a:prstGeom>
          <a:noFill/>
        </p:spPr>
        <p:txBody>
          <a:bodyPr wrap="square" rtlCol="0">
            <a:spAutoFit/>
          </a:bodyPr>
          <a:lstStyle/>
          <a:p>
            <a:r>
              <a:rPr lang="fr-BE" sz="3200" dirty="0" smtClean="0"/>
              <a:t>La littérature en didactique de l’histoire :</a:t>
            </a:r>
            <a:br>
              <a:rPr lang="fr-BE" sz="3200" dirty="0" smtClean="0"/>
            </a:br>
            <a:r>
              <a:rPr lang="fr-BE" sz="3200" dirty="0" smtClean="0"/>
              <a:t>une littérature schizophrénique… </a:t>
            </a:r>
            <a:endParaRPr lang="fr-BE" sz="3200" dirty="0"/>
          </a:p>
        </p:txBody>
      </p:sp>
      <p:sp>
        <p:nvSpPr>
          <p:cNvPr id="3" name="Flèche gauche 2"/>
          <p:cNvSpPr/>
          <p:nvPr/>
        </p:nvSpPr>
        <p:spPr>
          <a:xfrm rot="19471636">
            <a:off x="3090042" y="3531477"/>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Flèche gauche 9"/>
          <p:cNvSpPr/>
          <p:nvPr/>
        </p:nvSpPr>
        <p:spPr>
          <a:xfrm rot="13528981">
            <a:off x="6367163" y="3637932"/>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475416" y="4329690"/>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7131269" y="4661255"/>
            <a:ext cx="5060731" cy="1815882"/>
          </a:xfrm>
          <a:prstGeom prst="rect">
            <a:avLst/>
          </a:prstGeom>
          <a:noFill/>
        </p:spPr>
        <p:txBody>
          <a:bodyPr wrap="square" rtlCol="0">
            <a:spAutoFit/>
          </a:bodyPr>
          <a:lstStyle/>
          <a:p>
            <a:r>
              <a:rPr lang="fr-BE" sz="2800" dirty="0" smtClean="0"/>
              <a:t>Des travaux</a:t>
            </a:r>
            <a:br>
              <a:rPr lang="fr-BE" sz="2800" dirty="0" smtClean="0"/>
            </a:br>
            <a:r>
              <a:rPr lang="fr-BE" sz="2800" dirty="0" smtClean="0"/>
              <a:t>très théoriques</a:t>
            </a:r>
          </a:p>
          <a:p>
            <a:r>
              <a:rPr lang="fr-BE" sz="2800" dirty="0"/>
              <a:t>s</a:t>
            </a:r>
            <a:r>
              <a:rPr lang="fr-BE" sz="2800" dirty="0" smtClean="0"/>
              <a:t>ur des questions</a:t>
            </a:r>
            <a:br>
              <a:rPr lang="fr-BE" sz="2800" dirty="0" smtClean="0"/>
            </a:br>
            <a:r>
              <a:rPr lang="fr-BE" sz="2800" dirty="0" smtClean="0"/>
              <a:t>spécifiques</a:t>
            </a:r>
            <a:endParaRPr lang="fr-BE" sz="2800" dirty="0"/>
          </a:p>
        </p:txBody>
      </p:sp>
      <p:sp>
        <p:nvSpPr>
          <p:cNvPr id="13" name="Ellipse 12"/>
          <p:cNvSpPr/>
          <p:nvPr/>
        </p:nvSpPr>
        <p:spPr>
          <a:xfrm>
            <a:off x="909501" y="4306765"/>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1537650" y="4716253"/>
            <a:ext cx="2648607" cy="1815882"/>
          </a:xfrm>
          <a:prstGeom prst="rect">
            <a:avLst/>
          </a:prstGeom>
          <a:noFill/>
        </p:spPr>
        <p:txBody>
          <a:bodyPr wrap="square" rtlCol="0">
            <a:spAutoFit/>
          </a:bodyPr>
          <a:lstStyle/>
          <a:p>
            <a:r>
              <a:rPr lang="fr-BE" sz="2800" dirty="0" smtClean="0"/>
              <a:t>Des ouvrages sur</a:t>
            </a:r>
            <a:br>
              <a:rPr lang="fr-BE" sz="2800" dirty="0" smtClean="0"/>
            </a:br>
            <a:r>
              <a:rPr lang="fr-BE" sz="2800" dirty="0" smtClean="0"/>
              <a:t>des questions pratiques…</a:t>
            </a:r>
          </a:p>
          <a:p>
            <a:endParaRPr lang="fr-BE" sz="2800" dirty="0"/>
          </a:p>
        </p:txBody>
      </p:sp>
      <p:sp>
        <p:nvSpPr>
          <p:cNvPr id="14" name="Rectangle 13"/>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73808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1. </a:t>
            </a:r>
            <a:r>
              <a:rPr lang="en-US" altLang="fr-FR" sz="3200" dirty="0" err="1" smtClean="0">
                <a:solidFill>
                  <a:srgbClr val="007B8E"/>
                </a:solidFill>
                <a:effectLst>
                  <a:outerShdw blurRad="38100" dist="38100" dir="2700000" algn="tl">
                    <a:srgbClr val="C0C0C0"/>
                  </a:outerShdw>
                </a:effectLst>
              </a:rPr>
              <a:t>Pourquoi</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cet</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ouvrage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2" name="ZoneTexte 1"/>
          <p:cNvSpPr txBox="1"/>
          <p:nvPr/>
        </p:nvSpPr>
        <p:spPr>
          <a:xfrm>
            <a:off x="2096814" y="2380593"/>
            <a:ext cx="8671034" cy="1077218"/>
          </a:xfrm>
          <a:prstGeom prst="rect">
            <a:avLst/>
          </a:prstGeom>
          <a:noFill/>
        </p:spPr>
        <p:txBody>
          <a:bodyPr wrap="square" rtlCol="0">
            <a:spAutoFit/>
          </a:bodyPr>
          <a:lstStyle/>
          <a:p>
            <a:r>
              <a:rPr lang="fr-BE" sz="3200" dirty="0" smtClean="0"/>
              <a:t>La littérature en didactique de l’histoire : une littérature schizophrénique… </a:t>
            </a:r>
            <a:endParaRPr lang="fr-BE" sz="3200" dirty="0"/>
          </a:p>
        </p:txBody>
      </p:sp>
      <p:sp>
        <p:nvSpPr>
          <p:cNvPr id="3" name="Flèche gauche 2"/>
          <p:cNvSpPr/>
          <p:nvPr/>
        </p:nvSpPr>
        <p:spPr>
          <a:xfrm rot="19471636">
            <a:off x="3090042" y="3531477"/>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475416" y="4329690"/>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7131269" y="4661255"/>
            <a:ext cx="5060731" cy="1815882"/>
          </a:xfrm>
          <a:prstGeom prst="rect">
            <a:avLst/>
          </a:prstGeom>
          <a:noFill/>
        </p:spPr>
        <p:txBody>
          <a:bodyPr wrap="square" rtlCol="0">
            <a:spAutoFit/>
          </a:bodyPr>
          <a:lstStyle/>
          <a:p>
            <a:r>
              <a:rPr lang="fr-BE" sz="2800" dirty="0" smtClean="0"/>
              <a:t>Des travaux</a:t>
            </a:r>
            <a:br>
              <a:rPr lang="fr-BE" sz="2800" dirty="0" smtClean="0"/>
            </a:br>
            <a:r>
              <a:rPr lang="fr-BE" sz="2800" dirty="0" smtClean="0"/>
              <a:t>très théoriques</a:t>
            </a:r>
          </a:p>
          <a:p>
            <a:r>
              <a:rPr lang="fr-BE" sz="2800" dirty="0"/>
              <a:t>s</a:t>
            </a:r>
            <a:r>
              <a:rPr lang="fr-BE" sz="2800" dirty="0" smtClean="0"/>
              <a:t>ur des questions</a:t>
            </a:r>
            <a:br>
              <a:rPr lang="fr-BE" sz="2800" dirty="0" smtClean="0"/>
            </a:br>
            <a:r>
              <a:rPr lang="fr-BE" sz="2800" dirty="0" smtClean="0"/>
              <a:t>spécifiques</a:t>
            </a:r>
            <a:endParaRPr lang="fr-BE" sz="2800" dirty="0"/>
          </a:p>
        </p:txBody>
      </p:sp>
      <p:sp>
        <p:nvSpPr>
          <p:cNvPr id="13" name="Ellipse 12"/>
          <p:cNvSpPr/>
          <p:nvPr/>
        </p:nvSpPr>
        <p:spPr>
          <a:xfrm>
            <a:off x="909501" y="4306765"/>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1537650" y="4716253"/>
            <a:ext cx="2648607" cy="1815882"/>
          </a:xfrm>
          <a:prstGeom prst="rect">
            <a:avLst/>
          </a:prstGeom>
          <a:noFill/>
        </p:spPr>
        <p:txBody>
          <a:bodyPr wrap="square" rtlCol="0">
            <a:spAutoFit/>
          </a:bodyPr>
          <a:lstStyle/>
          <a:p>
            <a:r>
              <a:rPr lang="fr-BE" sz="2800" dirty="0" smtClean="0"/>
              <a:t>Des ouvrages sur</a:t>
            </a:r>
            <a:br>
              <a:rPr lang="fr-BE" sz="2800" dirty="0" smtClean="0"/>
            </a:br>
            <a:r>
              <a:rPr lang="fr-BE" sz="2800" dirty="0" smtClean="0"/>
              <a:t>des questions pratiques…</a:t>
            </a:r>
          </a:p>
          <a:p>
            <a:endParaRPr lang="fr-BE" sz="2800" dirty="0"/>
          </a:p>
        </p:txBody>
      </p:sp>
      <p:sp>
        <p:nvSpPr>
          <p:cNvPr id="15" name="ZoneTexte 14"/>
          <p:cNvSpPr txBox="1"/>
          <p:nvPr/>
        </p:nvSpPr>
        <p:spPr>
          <a:xfrm>
            <a:off x="155614" y="3304762"/>
            <a:ext cx="6842037" cy="1431161"/>
          </a:xfrm>
          <a:prstGeom prst="rect">
            <a:avLst/>
          </a:prstGeom>
          <a:noFill/>
        </p:spPr>
        <p:txBody>
          <a:bodyPr wrap="square" rtlCol="0">
            <a:spAutoFit/>
          </a:bodyPr>
          <a:lstStyle/>
          <a:p>
            <a:pPr defTabSz="792000"/>
            <a:r>
              <a:rPr lang="fr-BE" sz="2900" b="1" dirty="0" smtClean="0">
                <a:solidFill>
                  <a:srgbClr val="FF0000"/>
                </a:solidFill>
              </a:rPr>
              <a:t>Une littérature</a:t>
            </a:r>
            <a:br>
              <a:rPr lang="fr-BE" sz="2900" b="1" dirty="0" smtClean="0">
                <a:solidFill>
                  <a:srgbClr val="FF0000"/>
                </a:solidFill>
              </a:rPr>
            </a:br>
            <a:r>
              <a:rPr lang="fr-BE" sz="2900" b="1" dirty="0" smtClean="0">
                <a:solidFill>
                  <a:srgbClr val="FF0000"/>
                </a:solidFill>
              </a:rPr>
              <a:t>très peu valorisée </a:t>
            </a:r>
            <a:br>
              <a:rPr lang="fr-BE" sz="2900" b="1" dirty="0" smtClean="0">
                <a:solidFill>
                  <a:srgbClr val="FF0000"/>
                </a:solidFill>
              </a:rPr>
            </a:br>
            <a:r>
              <a:rPr lang="fr-BE" sz="2900" b="1" dirty="0" smtClean="0">
                <a:solidFill>
                  <a:srgbClr val="FF0000"/>
                </a:solidFill>
              </a:rPr>
              <a:t>par les didacticiens…</a:t>
            </a:r>
            <a:endParaRPr lang="fr-BE" sz="2900" b="1" dirty="0">
              <a:solidFill>
                <a:srgbClr val="FF0000"/>
              </a:solidFill>
            </a:endParaRPr>
          </a:p>
        </p:txBody>
      </p:sp>
      <p:sp>
        <p:nvSpPr>
          <p:cNvPr id="14" name="Rectangle 13"/>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lèche gauche 15"/>
          <p:cNvSpPr/>
          <p:nvPr/>
        </p:nvSpPr>
        <p:spPr>
          <a:xfrm rot="13528981">
            <a:off x="6367163" y="3637932"/>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21482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1. </a:t>
            </a:r>
            <a:r>
              <a:rPr lang="en-US" altLang="fr-FR" sz="3200" dirty="0" err="1" smtClean="0">
                <a:solidFill>
                  <a:srgbClr val="007B8E"/>
                </a:solidFill>
                <a:effectLst>
                  <a:outerShdw blurRad="38100" dist="38100" dir="2700000" algn="tl">
                    <a:srgbClr val="C0C0C0"/>
                  </a:outerShdw>
                </a:effectLst>
              </a:rPr>
              <a:t>Pourquoi</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cet</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ouvrage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2" name="ZoneTexte 1"/>
          <p:cNvSpPr txBox="1"/>
          <p:nvPr/>
        </p:nvSpPr>
        <p:spPr>
          <a:xfrm>
            <a:off x="2096814" y="2380593"/>
            <a:ext cx="8671034" cy="1077218"/>
          </a:xfrm>
          <a:prstGeom prst="rect">
            <a:avLst/>
          </a:prstGeom>
          <a:noFill/>
        </p:spPr>
        <p:txBody>
          <a:bodyPr wrap="square" rtlCol="0">
            <a:spAutoFit/>
          </a:bodyPr>
          <a:lstStyle/>
          <a:p>
            <a:r>
              <a:rPr lang="fr-BE" sz="3200" dirty="0" smtClean="0"/>
              <a:t>La littérature en didactique de l’histoire : une littérature schizophrénique… </a:t>
            </a:r>
            <a:endParaRPr lang="fr-BE" sz="3200" dirty="0"/>
          </a:p>
        </p:txBody>
      </p:sp>
      <p:sp>
        <p:nvSpPr>
          <p:cNvPr id="3" name="Flèche gauche 2"/>
          <p:cNvSpPr/>
          <p:nvPr/>
        </p:nvSpPr>
        <p:spPr>
          <a:xfrm rot="19471636">
            <a:off x="3090042" y="3531477"/>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475416" y="4329690"/>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7131269" y="4661255"/>
            <a:ext cx="5060731" cy="1815882"/>
          </a:xfrm>
          <a:prstGeom prst="rect">
            <a:avLst/>
          </a:prstGeom>
          <a:noFill/>
        </p:spPr>
        <p:txBody>
          <a:bodyPr wrap="square" rtlCol="0">
            <a:spAutoFit/>
          </a:bodyPr>
          <a:lstStyle/>
          <a:p>
            <a:r>
              <a:rPr lang="fr-BE" sz="2800" dirty="0" smtClean="0"/>
              <a:t>Des travaux</a:t>
            </a:r>
            <a:br>
              <a:rPr lang="fr-BE" sz="2800" dirty="0" smtClean="0"/>
            </a:br>
            <a:r>
              <a:rPr lang="fr-BE" sz="2800" dirty="0" smtClean="0"/>
              <a:t>très théoriques</a:t>
            </a:r>
          </a:p>
          <a:p>
            <a:r>
              <a:rPr lang="fr-BE" sz="2800" dirty="0"/>
              <a:t>s</a:t>
            </a:r>
            <a:r>
              <a:rPr lang="fr-BE" sz="2800" dirty="0" smtClean="0"/>
              <a:t>ur des questions</a:t>
            </a:r>
            <a:br>
              <a:rPr lang="fr-BE" sz="2800" dirty="0" smtClean="0"/>
            </a:br>
            <a:r>
              <a:rPr lang="fr-BE" sz="2800" dirty="0" smtClean="0"/>
              <a:t> spécifiques</a:t>
            </a:r>
            <a:endParaRPr lang="fr-BE" sz="2800" dirty="0"/>
          </a:p>
        </p:txBody>
      </p:sp>
      <p:sp>
        <p:nvSpPr>
          <p:cNvPr id="13" name="Ellipse 12"/>
          <p:cNvSpPr/>
          <p:nvPr/>
        </p:nvSpPr>
        <p:spPr>
          <a:xfrm>
            <a:off x="909501" y="4306765"/>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1537650" y="4716253"/>
            <a:ext cx="2648607" cy="1815882"/>
          </a:xfrm>
          <a:prstGeom prst="rect">
            <a:avLst/>
          </a:prstGeom>
          <a:noFill/>
        </p:spPr>
        <p:txBody>
          <a:bodyPr wrap="square" rtlCol="0">
            <a:spAutoFit/>
          </a:bodyPr>
          <a:lstStyle/>
          <a:p>
            <a:r>
              <a:rPr lang="fr-BE" sz="2800" dirty="0" smtClean="0"/>
              <a:t>Des ouvrages sur</a:t>
            </a:r>
            <a:br>
              <a:rPr lang="fr-BE" sz="2800" dirty="0" smtClean="0"/>
            </a:br>
            <a:r>
              <a:rPr lang="fr-BE" sz="2800" dirty="0" smtClean="0"/>
              <a:t>des questions pratiques…</a:t>
            </a:r>
          </a:p>
          <a:p>
            <a:endParaRPr lang="fr-BE" sz="2800" dirty="0"/>
          </a:p>
        </p:txBody>
      </p:sp>
      <p:sp>
        <p:nvSpPr>
          <p:cNvPr id="15" name="ZoneTexte 14"/>
          <p:cNvSpPr txBox="1"/>
          <p:nvPr/>
        </p:nvSpPr>
        <p:spPr>
          <a:xfrm>
            <a:off x="7424956" y="3433930"/>
            <a:ext cx="3995446" cy="984885"/>
          </a:xfrm>
          <a:prstGeom prst="rect">
            <a:avLst/>
          </a:prstGeom>
          <a:noFill/>
        </p:spPr>
        <p:txBody>
          <a:bodyPr wrap="square" rtlCol="0">
            <a:spAutoFit/>
          </a:bodyPr>
          <a:lstStyle/>
          <a:p>
            <a:r>
              <a:rPr lang="fr-BE" sz="2900" b="1" dirty="0" smtClean="0">
                <a:solidFill>
                  <a:srgbClr val="FF0000"/>
                </a:solidFill>
              </a:rPr>
              <a:t>Une littérature très peu lue par les enseignants…</a:t>
            </a:r>
            <a:endParaRPr lang="fr-BE" sz="2900" b="1" dirty="0">
              <a:solidFill>
                <a:srgbClr val="FF0000"/>
              </a:solidFill>
            </a:endParaRPr>
          </a:p>
        </p:txBody>
      </p:sp>
      <p:sp>
        <p:nvSpPr>
          <p:cNvPr id="17" name="ZoneTexte 16"/>
          <p:cNvSpPr txBox="1"/>
          <p:nvPr/>
        </p:nvSpPr>
        <p:spPr>
          <a:xfrm>
            <a:off x="155614" y="3322014"/>
            <a:ext cx="6842037" cy="1431161"/>
          </a:xfrm>
          <a:prstGeom prst="rect">
            <a:avLst/>
          </a:prstGeom>
          <a:noFill/>
        </p:spPr>
        <p:txBody>
          <a:bodyPr wrap="square" rtlCol="0">
            <a:spAutoFit/>
          </a:bodyPr>
          <a:lstStyle/>
          <a:p>
            <a:r>
              <a:rPr lang="fr-BE" sz="2900" b="1" dirty="0" smtClean="0">
                <a:solidFill>
                  <a:srgbClr val="FF0000"/>
                </a:solidFill>
              </a:rPr>
              <a:t>Une littérature</a:t>
            </a:r>
            <a:br>
              <a:rPr lang="fr-BE" sz="2900" b="1" dirty="0" smtClean="0">
                <a:solidFill>
                  <a:srgbClr val="FF0000"/>
                </a:solidFill>
              </a:rPr>
            </a:br>
            <a:r>
              <a:rPr lang="fr-BE" sz="2900" b="1" dirty="0" smtClean="0">
                <a:solidFill>
                  <a:srgbClr val="FF0000"/>
                </a:solidFill>
              </a:rPr>
              <a:t>très peu valorisée </a:t>
            </a:r>
            <a:br>
              <a:rPr lang="fr-BE" sz="2900" b="1" dirty="0" smtClean="0">
                <a:solidFill>
                  <a:srgbClr val="FF0000"/>
                </a:solidFill>
              </a:rPr>
            </a:br>
            <a:r>
              <a:rPr lang="fr-BE" sz="2900" b="1" dirty="0" smtClean="0">
                <a:solidFill>
                  <a:srgbClr val="FF0000"/>
                </a:solidFill>
              </a:rPr>
              <a:t>par les didacticiens…</a:t>
            </a:r>
            <a:endParaRPr lang="fr-BE" sz="2900" b="1" dirty="0">
              <a:solidFill>
                <a:srgbClr val="FF0000"/>
              </a:solidFill>
            </a:endParaRPr>
          </a:p>
        </p:txBody>
      </p:sp>
      <p:sp>
        <p:nvSpPr>
          <p:cNvPr id="18" name="Rectangle 17"/>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Flèche gauche 13"/>
          <p:cNvSpPr/>
          <p:nvPr/>
        </p:nvSpPr>
        <p:spPr>
          <a:xfrm rot="13528981">
            <a:off x="6367163" y="3637932"/>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498349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eb.be/images/dynamic/BAhbB1sHOgZmSSIsMjAxMy8wOS8wNi8xM181OV8wNl81NzVfTG9nb19FcmFzbWUuanBnBjoGRVRbCDoGcDoKdGh1bWJJIgwyMDB4MTAwBjsG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619" y="6032892"/>
            <a:ext cx="1905000" cy="657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34209" y="1332606"/>
            <a:ext cx="8692722" cy="921864"/>
          </a:xfrm>
          <a:prstGeom prst="rect">
            <a:avLst/>
          </a:prstGeom>
        </p:spPr>
        <p:txBody>
          <a:bodyPr/>
          <a:lstStyle>
            <a:lvl1pPr algn="l" defTabSz="457200" rtl="0" eaLnBrk="1" latinLnBrk="0" hangingPunct="1">
              <a:spcBef>
                <a:spcPct val="0"/>
              </a:spcBef>
              <a:buNone/>
              <a:defRPr sz="2800" b="1" kern="1200">
                <a:solidFill>
                  <a:srgbClr val="7CBD36"/>
                </a:solidFill>
                <a:latin typeface="Verdana"/>
                <a:ea typeface="+mj-ea"/>
                <a:cs typeface="Verdana"/>
              </a:defRPr>
            </a:lvl1pPr>
          </a:lstStyle>
          <a:p>
            <a:pPr>
              <a:defRPr/>
            </a:pPr>
            <a:r>
              <a:rPr lang="en-US" altLang="fr-FR" sz="3200" dirty="0" smtClean="0">
                <a:solidFill>
                  <a:srgbClr val="007B8E"/>
                </a:solidFill>
                <a:effectLst>
                  <a:outerShdw blurRad="38100" dist="38100" dir="2700000" algn="tl">
                    <a:srgbClr val="C0C0C0"/>
                  </a:outerShdw>
                </a:effectLst>
              </a:rPr>
              <a:t>1. </a:t>
            </a:r>
            <a:r>
              <a:rPr lang="en-US" altLang="fr-FR" sz="3200" dirty="0" err="1" smtClean="0">
                <a:solidFill>
                  <a:srgbClr val="007B8E"/>
                </a:solidFill>
                <a:effectLst>
                  <a:outerShdw blurRad="38100" dist="38100" dir="2700000" algn="tl">
                    <a:srgbClr val="C0C0C0"/>
                  </a:outerShdw>
                </a:effectLst>
              </a:rPr>
              <a:t>Pourquoi</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cet</a:t>
            </a:r>
            <a:r>
              <a:rPr lang="en-US" altLang="fr-FR" sz="3200" dirty="0" smtClean="0">
                <a:solidFill>
                  <a:srgbClr val="007B8E"/>
                </a:solidFill>
                <a:effectLst>
                  <a:outerShdw blurRad="38100" dist="38100" dir="2700000" algn="tl">
                    <a:srgbClr val="C0C0C0"/>
                  </a:outerShdw>
                </a:effectLst>
              </a:rPr>
              <a:t> </a:t>
            </a:r>
            <a:r>
              <a:rPr lang="en-US" altLang="fr-FR" sz="3200" dirty="0" err="1" smtClean="0">
                <a:solidFill>
                  <a:srgbClr val="007B8E"/>
                </a:solidFill>
                <a:effectLst>
                  <a:outerShdw blurRad="38100" dist="38100" dir="2700000" algn="tl">
                    <a:srgbClr val="C0C0C0"/>
                  </a:outerShdw>
                </a:effectLst>
              </a:rPr>
              <a:t>ouvrage</a:t>
            </a:r>
            <a:r>
              <a:rPr lang="en-US" altLang="fr-FR" sz="3200" dirty="0" smtClean="0">
                <a:solidFill>
                  <a:srgbClr val="007B8E"/>
                </a:solidFill>
                <a:effectLst>
                  <a:outerShdw blurRad="38100" dist="38100" dir="2700000" algn="tl">
                    <a:srgbClr val="C0C0C0"/>
                  </a:outerShdw>
                </a:effectLst>
              </a:rPr>
              <a:t> ?</a:t>
            </a:r>
          </a:p>
          <a:p>
            <a:pPr>
              <a:defRPr/>
            </a:pPr>
            <a:endParaRPr lang="en-US" altLang="fr-FR" sz="3200" dirty="0">
              <a:solidFill>
                <a:srgbClr val="007B8E"/>
              </a:solidFill>
              <a:effectLst>
                <a:outerShdw blurRad="38100" dist="38100" dir="2700000" algn="tl">
                  <a:srgbClr val="C0C0C0"/>
                </a:outerShdw>
              </a:effectLst>
            </a:endParaRPr>
          </a:p>
          <a:p>
            <a:pPr algn="ctr">
              <a:defRPr/>
            </a:pPr>
            <a:endParaRPr lang="en-US" altLang="fr-FR" sz="3200" dirty="0">
              <a:solidFill>
                <a:srgbClr val="007B8E"/>
              </a:solidFill>
              <a:effectLst>
                <a:outerShdw blurRad="38100" dist="38100" dir="2700000" algn="tl">
                  <a:srgbClr val="C0C0C0"/>
                </a:outerShdw>
              </a:effectLst>
            </a:endParaRPr>
          </a:p>
        </p:txBody>
      </p:sp>
      <p:sp>
        <p:nvSpPr>
          <p:cNvPr id="2" name="ZoneTexte 1"/>
          <p:cNvSpPr txBox="1"/>
          <p:nvPr/>
        </p:nvSpPr>
        <p:spPr>
          <a:xfrm>
            <a:off x="2096814" y="2380593"/>
            <a:ext cx="8671034" cy="1077218"/>
          </a:xfrm>
          <a:prstGeom prst="rect">
            <a:avLst/>
          </a:prstGeom>
          <a:noFill/>
        </p:spPr>
        <p:txBody>
          <a:bodyPr wrap="square" rtlCol="0">
            <a:spAutoFit/>
          </a:bodyPr>
          <a:lstStyle/>
          <a:p>
            <a:r>
              <a:rPr lang="fr-BE" sz="3200" dirty="0" smtClean="0"/>
              <a:t>La littérature en didactique de l’histoire : une littérature schizophrénique… </a:t>
            </a:r>
            <a:endParaRPr lang="fr-BE" sz="3200" dirty="0"/>
          </a:p>
        </p:txBody>
      </p:sp>
      <p:sp>
        <p:nvSpPr>
          <p:cNvPr id="3" name="Flèche gauche 2"/>
          <p:cNvSpPr/>
          <p:nvPr/>
        </p:nvSpPr>
        <p:spPr>
          <a:xfrm rot="19471636">
            <a:off x="3090042" y="3531477"/>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6475416" y="4329690"/>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7131269" y="4661255"/>
            <a:ext cx="5060731" cy="1815882"/>
          </a:xfrm>
          <a:prstGeom prst="rect">
            <a:avLst/>
          </a:prstGeom>
          <a:noFill/>
        </p:spPr>
        <p:txBody>
          <a:bodyPr wrap="square" rtlCol="0">
            <a:spAutoFit/>
          </a:bodyPr>
          <a:lstStyle/>
          <a:p>
            <a:r>
              <a:rPr lang="fr-BE" sz="2800" dirty="0" smtClean="0"/>
              <a:t>Des travaux</a:t>
            </a:r>
            <a:br>
              <a:rPr lang="fr-BE" sz="2800" dirty="0" smtClean="0"/>
            </a:br>
            <a:r>
              <a:rPr lang="fr-BE" sz="2800" dirty="0" smtClean="0"/>
              <a:t>très théoriques</a:t>
            </a:r>
          </a:p>
          <a:p>
            <a:r>
              <a:rPr lang="fr-BE" sz="2800" dirty="0"/>
              <a:t>s</a:t>
            </a:r>
            <a:r>
              <a:rPr lang="fr-BE" sz="2800" dirty="0" smtClean="0"/>
              <a:t>ur des questions</a:t>
            </a:r>
            <a:br>
              <a:rPr lang="fr-BE" sz="2800" dirty="0" smtClean="0"/>
            </a:br>
            <a:r>
              <a:rPr lang="fr-BE" sz="2800" dirty="0" smtClean="0"/>
              <a:t> spécifiques</a:t>
            </a:r>
            <a:endParaRPr lang="fr-BE" sz="2800" dirty="0"/>
          </a:p>
        </p:txBody>
      </p:sp>
      <p:sp>
        <p:nvSpPr>
          <p:cNvPr id="13" name="Ellipse 12"/>
          <p:cNvSpPr/>
          <p:nvPr/>
        </p:nvSpPr>
        <p:spPr>
          <a:xfrm>
            <a:off x="909501" y="4306765"/>
            <a:ext cx="3636204" cy="23676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1537650" y="4716253"/>
            <a:ext cx="2648607" cy="1815882"/>
          </a:xfrm>
          <a:prstGeom prst="rect">
            <a:avLst/>
          </a:prstGeom>
          <a:noFill/>
        </p:spPr>
        <p:txBody>
          <a:bodyPr wrap="square" rtlCol="0">
            <a:spAutoFit/>
          </a:bodyPr>
          <a:lstStyle/>
          <a:p>
            <a:r>
              <a:rPr lang="fr-BE" sz="2800" dirty="0" smtClean="0"/>
              <a:t>Des ouvrages sur</a:t>
            </a:r>
            <a:br>
              <a:rPr lang="fr-BE" sz="2800" dirty="0" smtClean="0"/>
            </a:br>
            <a:r>
              <a:rPr lang="fr-BE" sz="2800" dirty="0" smtClean="0"/>
              <a:t>des questions pratiques…</a:t>
            </a:r>
          </a:p>
          <a:p>
            <a:endParaRPr lang="fr-BE" sz="2800" dirty="0"/>
          </a:p>
        </p:txBody>
      </p:sp>
      <p:sp>
        <p:nvSpPr>
          <p:cNvPr id="16" name="ZoneTexte 15"/>
          <p:cNvSpPr txBox="1"/>
          <p:nvPr/>
        </p:nvSpPr>
        <p:spPr>
          <a:xfrm>
            <a:off x="4578892" y="5161698"/>
            <a:ext cx="2227350" cy="1431161"/>
          </a:xfrm>
          <a:prstGeom prst="rect">
            <a:avLst/>
          </a:prstGeom>
          <a:noFill/>
        </p:spPr>
        <p:txBody>
          <a:bodyPr wrap="square" rtlCol="0">
            <a:spAutoFit/>
          </a:bodyPr>
          <a:lstStyle/>
          <a:p>
            <a:r>
              <a:rPr lang="fr-BE" sz="2900" b="1" dirty="0" smtClean="0">
                <a:solidFill>
                  <a:srgbClr val="000099"/>
                </a:solidFill>
              </a:rPr>
              <a:t>Des travaux </a:t>
            </a:r>
            <a:br>
              <a:rPr lang="fr-BE" sz="2900" b="1" dirty="0" smtClean="0">
                <a:solidFill>
                  <a:srgbClr val="000099"/>
                </a:solidFill>
              </a:rPr>
            </a:br>
            <a:r>
              <a:rPr lang="fr-BE" sz="2900" b="1" dirty="0" smtClean="0">
                <a:solidFill>
                  <a:srgbClr val="000099"/>
                </a:solidFill>
              </a:rPr>
              <a:t>qui laissent </a:t>
            </a:r>
            <a:br>
              <a:rPr lang="fr-BE" sz="2900" b="1" dirty="0" smtClean="0">
                <a:solidFill>
                  <a:srgbClr val="000099"/>
                </a:solidFill>
              </a:rPr>
            </a:br>
            <a:r>
              <a:rPr lang="fr-BE" sz="2900" b="1" dirty="0" smtClean="0">
                <a:solidFill>
                  <a:srgbClr val="000099"/>
                </a:solidFill>
              </a:rPr>
              <a:t>insatisfaits…</a:t>
            </a:r>
            <a:endParaRPr lang="fr-BE" sz="2900" b="1" dirty="0">
              <a:solidFill>
                <a:srgbClr val="000099"/>
              </a:solidFill>
            </a:endParaRPr>
          </a:p>
        </p:txBody>
      </p:sp>
      <p:sp>
        <p:nvSpPr>
          <p:cNvPr id="17" name="ZoneTexte 16"/>
          <p:cNvSpPr txBox="1"/>
          <p:nvPr/>
        </p:nvSpPr>
        <p:spPr>
          <a:xfrm>
            <a:off x="155614" y="3322014"/>
            <a:ext cx="6842037" cy="1431161"/>
          </a:xfrm>
          <a:prstGeom prst="rect">
            <a:avLst/>
          </a:prstGeom>
          <a:noFill/>
        </p:spPr>
        <p:txBody>
          <a:bodyPr wrap="square" rtlCol="0">
            <a:spAutoFit/>
          </a:bodyPr>
          <a:lstStyle/>
          <a:p>
            <a:r>
              <a:rPr lang="fr-BE" sz="2900" b="1" dirty="0" smtClean="0">
                <a:solidFill>
                  <a:srgbClr val="FF0000"/>
                </a:solidFill>
              </a:rPr>
              <a:t>Une littérature</a:t>
            </a:r>
            <a:br>
              <a:rPr lang="fr-BE" sz="2900" b="1" dirty="0" smtClean="0">
                <a:solidFill>
                  <a:srgbClr val="FF0000"/>
                </a:solidFill>
              </a:rPr>
            </a:br>
            <a:r>
              <a:rPr lang="fr-BE" sz="2900" b="1" dirty="0" smtClean="0">
                <a:solidFill>
                  <a:srgbClr val="FF0000"/>
                </a:solidFill>
              </a:rPr>
              <a:t>très peu valorisée </a:t>
            </a:r>
            <a:br>
              <a:rPr lang="fr-BE" sz="2900" b="1" dirty="0" smtClean="0">
                <a:solidFill>
                  <a:srgbClr val="FF0000"/>
                </a:solidFill>
              </a:rPr>
            </a:br>
            <a:r>
              <a:rPr lang="fr-BE" sz="2900" b="1" dirty="0" smtClean="0">
                <a:solidFill>
                  <a:srgbClr val="FF0000"/>
                </a:solidFill>
              </a:rPr>
              <a:t>par les didacticiens…</a:t>
            </a:r>
            <a:endParaRPr lang="fr-BE" sz="2900" b="1" dirty="0">
              <a:solidFill>
                <a:srgbClr val="FF0000"/>
              </a:solidFill>
            </a:endParaRPr>
          </a:p>
        </p:txBody>
      </p:sp>
      <p:sp>
        <p:nvSpPr>
          <p:cNvPr id="18" name="ZoneTexte 17"/>
          <p:cNvSpPr txBox="1"/>
          <p:nvPr/>
        </p:nvSpPr>
        <p:spPr>
          <a:xfrm>
            <a:off x="7424956" y="3433930"/>
            <a:ext cx="3995446" cy="984885"/>
          </a:xfrm>
          <a:prstGeom prst="rect">
            <a:avLst/>
          </a:prstGeom>
          <a:noFill/>
        </p:spPr>
        <p:txBody>
          <a:bodyPr wrap="square" rtlCol="0">
            <a:spAutoFit/>
          </a:bodyPr>
          <a:lstStyle/>
          <a:p>
            <a:r>
              <a:rPr lang="fr-BE" sz="2900" b="1" dirty="0" smtClean="0">
                <a:solidFill>
                  <a:srgbClr val="FF0000"/>
                </a:solidFill>
              </a:rPr>
              <a:t>Une littérature très peu lue par les enseignants…</a:t>
            </a:r>
            <a:endParaRPr lang="fr-BE" sz="2900" b="1" dirty="0">
              <a:solidFill>
                <a:srgbClr val="FF0000"/>
              </a:solidFill>
            </a:endParaRPr>
          </a:p>
        </p:txBody>
      </p:sp>
      <p:sp>
        <p:nvSpPr>
          <p:cNvPr id="19" name="Rectangle 18"/>
          <p:cNvSpPr/>
          <p:nvPr/>
        </p:nvSpPr>
        <p:spPr>
          <a:xfrm>
            <a:off x="0" y="0"/>
            <a:ext cx="12192000" cy="597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Flèche gauche 14"/>
          <p:cNvSpPr/>
          <p:nvPr/>
        </p:nvSpPr>
        <p:spPr>
          <a:xfrm rot="13528981">
            <a:off x="6367163" y="3637932"/>
            <a:ext cx="1198179" cy="662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237336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1093</Words>
  <Application>Microsoft Office PowerPoint</Application>
  <PresentationFormat>Grand écran</PresentationFormat>
  <Paragraphs>199</Paragraphs>
  <Slides>34</Slides>
  <Notes>19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ＭＳ Ｐゴシック</vt:lpstr>
      <vt:lpstr>(Utiliser une police de caractè</vt:lpstr>
      <vt:lpstr>Arial</vt:lpstr>
      <vt:lpstr>Calibri</vt:lpstr>
      <vt:lpstr>Calibri Light</vt:lpstr>
      <vt:lpstr>Times New Roman</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Jean-Louis Jadoulle</dc:creator>
  <cp:lastModifiedBy>Jean-Louis Jadoulle</cp:lastModifiedBy>
  <cp:revision>54</cp:revision>
  <dcterms:created xsi:type="dcterms:W3CDTF">2015-10-12T16:01:31Z</dcterms:created>
  <dcterms:modified xsi:type="dcterms:W3CDTF">2019-09-05T20:54:29Z</dcterms:modified>
</cp:coreProperties>
</file>